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1" r:id="rId4"/>
    <p:sldId id="258" r:id="rId5"/>
    <p:sldId id="260" r:id="rId6"/>
    <p:sldId id="259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319" r:id="rId38"/>
    <p:sldId id="292" r:id="rId39"/>
    <p:sldId id="293" r:id="rId40"/>
    <p:sldId id="294" r:id="rId41"/>
    <p:sldId id="295" r:id="rId42"/>
    <p:sldId id="297" r:id="rId43"/>
    <p:sldId id="296" r:id="rId44"/>
    <p:sldId id="298" r:id="rId45"/>
    <p:sldId id="299" r:id="rId46"/>
    <p:sldId id="300" r:id="rId47"/>
    <p:sldId id="301" r:id="rId48"/>
    <p:sldId id="302" r:id="rId49"/>
    <p:sldId id="303" r:id="rId50"/>
    <p:sldId id="313" r:id="rId51"/>
    <p:sldId id="312" r:id="rId52"/>
    <p:sldId id="304" r:id="rId53"/>
    <p:sldId id="305" r:id="rId54"/>
    <p:sldId id="306" r:id="rId55"/>
    <p:sldId id="322" r:id="rId56"/>
    <p:sldId id="323" r:id="rId57"/>
    <p:sldId id="307" r:id="rId58"/>
    <p:sldId id="308" r:id="rId59"/>
    <p:sldId id="321" r:id="rId60"/>
    <p:sldId id="309" r:id="rId61"/>
    <p:sldId id="310" r:id="rId62"/>
    <p:sldId id="311" r:id="rId63"/>
    <p:sldId id="320" r:id="rId64"/>
    <p:sldId id="314" r:id="rId65"/>
    <p:sldId id="315" r:id="rId66"/>
    <p:sldId id="317" r:id="rId67"/>
    <p:sldId id="316" r:id="rId68"/>
    <p:sldId id="318" r:id="rId6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60"/>
    <p:restoredTop sz="96208"/>
  </p:normalViewPr>
  <p:slideViewPr>
    <p:cSldViewPr snapToGrid="0">
      <p:cViewPr varScale="1">
        <p:scale>
          <a:sx n="128" d="100"/>
          <a:sy n="128" d="100"/>
        </p:scale>
        <p:origin x="176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BAF72-344D-93C1-DCC3-8DDED0A594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C9630B-761A-1FDF-BF97-749FFC1EAB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E4DFE9-D71C-5175-6105-05CD505E14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9DCB3-5A75-6F48-A358-CD71BA73ADBB}" type="datetimeFigureOut">
              <a:rPr lang="en-US" smtClean="0"/>
              <a:t>11/13/24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53CE79-334A-EC1D-E37C-14B53B782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F8F0D2-7447-31D3-FDA5-4CFD8DA85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18D1A-FF4B-9E4A-B5F9-44D0910EC2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8180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1FB5BF-AFF2-EE2E-64D3-D7F92F376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9778158-06B9-8CAF-CCAE-55E5C82FFC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519BC4-D091-80BB-8E14-2A28B287BE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9DCB3-5A75-6F48-A358-CD71BA73ADBB}" type="datetimeFigureOut">
              <a:rPr lang="en-US" smtClean="0"/>
              <a:t>11/13/24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326092-B781-4D6E-3722-2E42219720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122E58-4320-9177-4C4A-C06C190E8F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18D1A-FF4B-9E4A-B5F9-44D0910EC2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97964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742968D-2936-0E8F-6AC8-4D5FA72E8D9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76EB42-1AD3-250B-78D3-80AD3FA972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0FCE0B-01DD-EC21-C44F-8D7AB14692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9DCB3-5A75-6F48-A358-CD71BA73ADBB}" type="datetimeFigureOut">
              <a:rPr lang="en-US" smtClean="0"/>
              <a:t>11/13/24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EC8647-0652-11D9-7D2C-FDD28FC70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7512E3-E666-14B4-272F-FDBC2E7073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18D1A-FF4B-9E4A-B5F9-44D0910EC2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58606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2934D8-54D9-DFB6-C923-7FADCEE51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F44A5A-AD14-9510-0C13-FA3D2FE3E4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C44853-23A3-CC9B-707E-B864CD4554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9DCB3-5A75-6F48-A358-CD71BA73ADBB}" type="datetimeFigureOut">
              <a:rPr lang="en-US" smtClean="0"/>
              <a:t>11/13/24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E766FB-4D62-D6FE-3553-3F3666F8AB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FA9C31-E33C-5873-4069-C121A937B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18D1A-FF4B-9E4A-B5F9-44D0910EC2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3034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84FD8-1C4B-C9E5-E857-5F81B7BF1A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6F1358-BF35-F7F1-70A1-4257028217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C20617-8DC7-7427-1912-38EE35FEA7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9DCB3-5A75-6F48-A358-CD71BA73ADBB}" type="datetimeFigureOut">
              <a:rPr lang="en-US" smtClean="0"/>
              <a:t>11/13/24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F13497-D7F4-3619-6FB1-8D6918291C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C57AD8-A210-9DC8-6FAE-C44415AB2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18D1A-FF4B-9E4A-B5F9-44D0910EC2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1964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196CC2-0A3E-74F3-B3F1-79448482C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FD097F-2E20-FFAF-1C74-A8BD983F06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EC611F-C7A2-D9BB-F014-B31AD15A05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90AB73-1014-DFE2-3D88-616FE0B2C1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9DCB3-5A75-6F48-A358-CD71BA73ADBB}" type="datetimeFigureOut">
              <a:rPr lang="en-US" smtClean="0"/>
              <a:t>11/13/24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06DDAE-B0EC-C6C3-DFDD-9ACA79F5BD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633109-55FB-21A0-90D4-E4FA15742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18D1A-FF4B-9E4A-B5F9-44D0910EC2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16288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7AB114-BC48-9666-E726-EA0C734AB5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17BA46-E3CA-ABAB-08F0-A0C085EA6E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3CE9EF-F54C-EB96-145D-7FC3DBEBAF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F607B6E-3BFB-74D8-FD36-10D9F52DD3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FCC7EB5-C997-BAA3-5CA2-630EA633B28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DCA61FC-41EC-6D41-A908-2EBC3D85F3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9DCB3-5A75-6F48-A358-CD71BA73ADBB}" type="datetimeFigureOut">
              <a:rPr lang="en-US" smtClean="0"/>
              <a:t>11/13/24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13760B8-1F57-E4BA-EEEB-78808DBD52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58B302F-6822-4C8B-984A-32E7DFE793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18D1A-FF4B-9E4A-B5F9-44D0910EC2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4663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C8D7C3-BE6D-0687-6F69-75C68CB05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310C9F-9EF9-8032-178B-3407187DF3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9DCB3-5A75-6F48-A358-CD71BA73ADBB}" type="datetimeFigureOut">
              <a:rPr lang="en-US" smtClean="0"/>
              <a:t>11/13/24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18AF5C-D95F-3011-3D36-443BA9AFC8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34C916-6C50-7BAD-0E50-54A17EEFC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18D1A-FF4B-9E4A-B5F9-44D0910EC2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742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0730B65-BEC8-FCA5-6C75-662C6B1384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9DCB3-5A75-6F48-A358-CD71BA73ADBB}" type="datetimeFigureOut">
              <a:rPr lang="en-US" smtClean="0"/>
              <a:t>11/13/24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666AECF-F377-B4D6-CB06-5B4FE1394B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46DD82-F87E-C6A9-CF0E-1673755912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18D1A-FF4B-9E4A-B5F9-44D0910EC2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080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417A02-F6F3-EC8F-8D77-8949328400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2C2D8F-4CC8-88D7-40F2-F6D1CF003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128143-83C0-9E8D-42A9-5E7467CD7D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E7CED8-5569-34CB-A0E1-CB75126657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9DCB3-5A75-6F48-A358-CD71BA73ADBB}" type="datetimeFigureOut">
              <a:rPr lang="en-US" smtClean="0"/>
              <a:t>11/13/24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5A1662-193E-715D-BE67-D8D32766B2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8EDD26-5FDF-5028-0E58-4DFD15F86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18D1A-FF4B-9E4A-B5F9-44D0910EC2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2343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97020F-DC55-E21A-578C-C39E2DFB6D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2A49135-CD47-A43C-A375-E720F5CBC26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4AAE6E-7F08-4F4F-6883-00DAEE20E2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5D84CA-8B56-2E7F-2206-AAD7EF02F3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9DCB3-5A75-6F48-A358-CD71BA73ADBB}" type="datetimeFigureOut">
              <a:rPr lang="en-US" smtClean="0"/>
              <a:t>11/13/24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677A0C-47F6-A913-F12C-49928703C7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F40165-E39E-B371-8D79-6F60D5A9B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18D1A-FF4B-9E4A-B5F9-44D0910EC2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7072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920DE9B-88C6-82A6-A01A-7585582A2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A04729-0EB0-7920-5EF2-2229E74BC6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C9EF1B-9996-A772-AFFF-511C926D67B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29DCB3-5A75-6F48-A358-CD71BA73ADBB}" type="datetimeFigureOut">
              <a:rPr lang="en-US" smtClean="0"/>
              <a:t>11/13/24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201219-21D4-E359-546C-C6E85296A0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8A7AE5-7C2B-FC51-DFA5-CD1792F62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418D1A-FF4B-9E4A-B5F9-44D0910EC2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0731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FF53B2-68C6-22E0-F772-85F0F8D30E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Econ 642: Week 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82B235-0415-1EB8-B9DA-958BCC0330D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Introduction and Gross Domestic Product</a:t>
            </a:r>
          </a:p>
        </p:txBody>
      </p:sp>
    </p:spTree>
    <p:extLst>
      <p:ext uri="{BB962C8B-B14F-4D97-AF65-F5344CB8AC3E}">
        <p14:creationId xmlns:p14="http://schemas.microsoft.com/office/powerpoint/2010/main" val="37949576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B82A5-5742-9D72-F812-1C0C2F1EE0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49274"/>
          </a:xfrm>
        </p:spPr>
        <p:txBody>
          <a:bodyPr>
            <a:normAutofit fontScale="90000"/>
          </a:bodyPr>
          <a:lstStyle/>
          <a:p>
            <a:r>
              <a:rPr lang="en-US" dirty="0"/>
              <a:t>U.S. GDP in 2017 (BEA)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5C8528A4-5856-49BD-A2F2-265A685C59E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51093609"/>
              </p:ext>
            </p:extLst>
          </p:nvPr>
        </p:nvGraphicFramePr>
        <p:xfrm>
          <a:off x="914398" y="914400"/>
          <a:ext cx="9093484" cy="5699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38411">
                  <a:extLst>
                    <a:ext uri="{9D8B030D-6E8A-4147-A177-3AD203B41FA5}">
                      <a16:colId xmlns:a16="http://schemas.microsoft.com/office/drawing/2014/main" val="1301521200"/>
                    </a:ext>
                  </a:extLst>
                </a:gridCol>
                <a:gridCol w="904126">
                  <a:extLst>
                    <a:ext uri="{9D8B030D-6E8A-4147-A177-3AD203B41FA5}">
                      <a16:colId xmlns:a16="http://schemas.microsoft.com/office/drawing/2014/main" val="260520018"/>
                    </a:ext>
                  </a:extLst>
                </a:gridCol>
                <a:gridCol w="2024009">
                  <a:extLst>
                    <a:ext uri="{9D8B030D-6E8A-4147-A177-3AD203B41FA5}">
                      <a16:colId xmlns:a16="http://schemas.microsoft.com/office/drawing/2014/main" val="2487376032"/>
                    </a:ext>
                  </a:extLst>
                </a:gridCol>
                <a:gridCol w="821932">
                  <a:extLst>
                    <a:ext uri="{9D8B030D-6E8A-4147-A177-3AD203B41FA5}">
                      <a16:colId xmlns:a16="http://schemas.microsoft.com/office/drawing/2014/main" val="1448442949"/>
                    </a:ext>
                  </a:extLst>
                </a:gridCol>
                <a:gridCol w="1520576">
                  <a:extLst>
                    <a:ext uri="{9D8B030D-6E8A-4147-A177-3AD203B41FA5}">
                      <a16:colId xmlns:a16="http://schemas.microsoft.com/office/drawing/2014/main" val="3031898562"/>
                    </a:ext>
                  </a:extLst>
                </a:gridCol>
                <a:gridCol w="884430">
                  <a:extLst>
                    <a:ext uri="{9D8B030D-6E8A-4147-A177-3AD203B41FA5}">
                      <a16:colId xmlns:a16="http://schemas.microsoft.com/office/drawing/2014/main" val="3879737707"/>
                    </a:ext>
                  </a:extLst>
                </a:gridCol>
              </a:tblGrid>
              <a:tr h="30538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Production (in billions)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Income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Expenditures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1988463"/>
                  </a:ext>
                </a:extLst>
              </a:tr>
              <a:tr h="305382">
                <a:tc>
                  <a:txBody>
                    <a:bodyPr/>
                    <a:lstStyle/>
                    <a:p>
                      <a:r>
                        <a:rPr lang="en-US" sz="1600" dirty="0"/>
                        <a:t>Agriculture (11)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Employee Comp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10,421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Consumption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13,321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6977174"/>
                  </a:ext>
                </a:extLst>
              </a:tr>
              <a:tr h="305382">
                <a:tc>
                  <a:txBody>
                    <a:bodyPr/>
                    <a:lstStyle/>
                    <a:p>
                      <a:r>
                        <a:rPr lang="en-US" sz="1600" dirty="0"/>
                        <a:t>Mining (21)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Corporate Profits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1,807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Investment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3,368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9406305"/>
                  </a:ext>
                </a:extLst>
              </a:tr>
              <a:tr h="305382">
                <a:tc>
                  <a:txBody>
                    <a:bodyPr/>
                    <a:lstStyle/>
                    <a:p>
                      <a:r>
                        <a:rPr lang="en-US" sz="1600" dirty="0"/>
                        <a:t>Utilities (22)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Proprietor’s Income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1,501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Government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3,374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4788910"/>
                  </a:ext>
                </a:extLst>
              </a:tr>
              <a:tr h="305382">
                <a:tc>
                  <a:txBody>
                    <a:bodyPr/>
                    <a:lstStyle/>
                    <a:p>
                      <a:r>
                        <a:rPr lang="en-US" sz="1600" dirty="0"/>
                        <a:t>Construction (23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781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Rental Income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730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Exports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2,350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1712245"/>
                  </a:ext>
                </a:extLst>
              </a:tr>
              <a:tr h="305382">
                <a:tc>
                  <a:txBody>
                    <a:bodyPr/>
                    <a:lstStyle/>
                    <a:p>
                      <a:r>
                        <a:rPr lang="en-US" sz="1600" dirty="0"/>
                        <a:t>Manufacturing (31-33)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2,180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Depreciation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3,116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Imports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-2,929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2085155"/>
                  </a:ext>
                </a:extLst>
              </a:tr>
              <a:tr h="305382">
                <a:tc>
                  <a:txBody>
                    <a:bodyPr/>
                    <a:lstStyle/>
                    <a:p>
                      <a:r>
                        <a:rPr lang="en-US" sz="1600" dirty="0"/>
                        <a:t>Wholesale &amp; Retail (42, 44-45)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2,261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Interest Income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768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1961420"/>
                  </a:ext>
                </a:extLst>
              </a:tr>
              <a:tr h="305382">
                <a:tc>
                  <a:txBody>
                    <a:bodyPr/>
                    <a:lstStyle/>
                    <a:p>
                      <a:r>
                        <a:rPr lang="en-US" sz="1600" dirty="0"/>
                        <a:t>Transportation (48-49)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609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Taxes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1,286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2053113"/>
                  </a:ext>
                </a:extLst>
              </a:tr>
              <a:tr h="305382">
                <a:tc>
                  <a:txBody>
                    <a:bodyPr/>
                    <a:lstStyle/>
                    <a:p>
                      <a:r>
                        <a:rPr lang="en-US" sz="1600" dirty="0"/>
                        <a:t>Information and Media (51)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1,051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Statistical Discrep.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-143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2818656"/>
                  </a:ext>
                </a:extLst>
              </a:tr>
              <a:tr h="305382">
                <a:tc>
                  <a:txBody>
                    <a:bodyPr/>
                    <a:lstStyle/>
                    <a:p>
                      <a:r>
                        <a:rPr lang="en-US" sz="1600" dirty="0"/>
                        <a:t>Finance and Insurance (52)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1,466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5284479"/>
                  </a:ext>
                </a:extLst>
              </a:tr>
              <a:tr h="305382">
                <a:tc>
                  <a:txBody>
                    <a:bodyPr/>
                    <a:lstStyle/>
                    <a:p>
                      <a:r>
                        <a:rPr lang="en-US" sz="1600" dirty="0"/>
                        <a:t>Real Estate (53)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2,591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1502254"/>
                  </a:ext>
                </a:extLst>
              </a:tr>
              <a:tr h="305382">
                <a:tc>
                  <a:txBody>
                    <a:bodyPr/>
                    <a:lstStyle/>
                    <a:p>
                      <a:r>
                        <a:rPr lang="en-US" sz="1600" dirty="0"/>
                        <a:t>Professional Services (54-55)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2,426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114731"/>
                  </a:ext>
                </a:extLst>
              </a:tr>
              <a:tr h="305382">
                <a:tc>
                  <a:txBody>
                    <a:bodyPr/>
                    <a:lstStyle/>
                    <a:p>
                      <a:r>
                        <a:rPr lang="en-US" sz="1600" dirty="0"/>
                        <a:t>Educ &amp; Health Care (61-62)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1,700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5273461"/>
                  </a:ext>
                </a:extLst>
              </a:tr>
              <a:tr h="305382">
                <a:tc>
                  <a:txBody>
                    <a:bodyPr/>
                    <a:lstStyle/>
                    <a:p>
                      <a:r>
                        <a:rPr lang="en-US" sz="1600" dirty="0"/>
                        <a:t>Arts &amp; Entertainment (71-72)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805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903538"/>
                  </a:ext>
                </a:extLst>
              </a:tr>
              <a:tr h="305382">
                <a:tc>
                  <a:txBody>
                    <a:bodyPr/>
                    <a:lstStyle/>
                    <a:p>
                      <a:r>
                        <a:rPr lang="en-US" sz="1600" dirty="0"/>
                        <a:t>Other Services (81)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416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663931"/>
                  </a:ext>
                </a:extLst>
              </a:tr>
              <a:tr h="305382">
                <a:tc>
                  <a:txBody>
                    <a:bodyPr/>
                    <a:lstStyle/>
                    <a:p>
                      <a:r>
                        <a:rPr lang="en-US" sz="1600" dirty="0"/>
                        <a:t>Government (92)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2,454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8219199"/>
                  </a:ext>
                </a:extLst>
              </a:tr>
              <a:tr h="305382">
                <a:tc>
                  <a:txBody>
                    <a:bodyPr/>
                    <a:lstStyle/>
                    <a:p>
                      <a:r>
                        <a:rPr lang="en-US" sz="1600" dirty="0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19,485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19,485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19,485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73180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671374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0338DF-DD83-D8B2-B34C-B74B47EEB5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Value Added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3060F71-AEB4-D913-4E82-20EE31EDA57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51398"/>
                <a:ext cx="10515600" cy="4625565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Whenever goods and services are produced, the value spent is someone’s income</a:t>
                </a:r>
              </a:p>
              <a:p>
                <a:pPr lvl="1"/>
                <a:r>
                  <a:rPr lang="en-US" dirty="0"/>
                  <a:t>Amy, is self-employed, produces lettuce in her garden and sells it to Bob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$1</m:t>
                    </m:r>
                  </m:oMath>
                </a14:m>
                <a:r>
                  <a:rPr lang="en-US" dirty="0"/>
                  <a:t>, and Bob eats it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Production</a:t>
                </a:r>
              </a:p>
              <a:p>
                <a:pPr lvl="1"/>
                <a:r>
                  <a:rPr lang="en-US" dirty="0"/>
                  <a:t>Measures the value of the lettuce that was produced ($1 from lettuce)</a:t>
                </a:r>
              </a:p>
              <a:p>
                <a:r>
                  <a:rPr lang="en-US" dirty="0"/>
                  <a:t>Income</a:t>
                </a:r>
              </a:p>
              <a:p>
                <a:pPr lvl="1"/>
                <a:r>
                  <a:rPr lang="en-US" dirty="0"/>
                  <a:t>How much income is derived from production activities (Amy gets $1)</a:t>
                </a:r>
              </a:p>
              <a:p>
                <a:r>
                  <a:rPr lang="en-US" dirty="0"/>
                  <a:t>Expenditure</a:t>
                </a:r>
              </a:p>
              <a:p>
                <a:pPr lvl="1"/>
                <a:r>
                  <a:rPr lang="en-US" dirty="0"/>
                  <a:t>How much is spent on goods and services (Bob pays $1 for lettuce to eat)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3060F71-AEB4-D913-4E82-20EE31EDA57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51398"/>
                <a:ext cx="10515600" cy="4625565"/>
              </a:xfrm>
              <a:blipFill>
                <a:blip r:embed="rId2"/>
                <a:stretch>
                  <a:fillRect l="-965" t="-2459" b="-10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A2F591A-5162-4E2A-E181-EA025A1A89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315350"/>
              </p:ext>
            </p:extLst>
          </p:nvPr>
        </p:nvGraphicFramePr>
        <p:xfrm>
          <a:off x="1127874" y="2876961"/>
          <a:ext cx="9074364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0454">
                  <a:extLst>
                    <a:ext uri="{9D8B030D-6E8A-4147-A177-3AD203B41FA5}">
                      <a16:colId xmlns:a16="http://schemas.microsoft.com/office/drawing/2014/main" val="2825916052"/>
                    </a:ext>
                  </a:extLst>
                </a:gridCol>
                <a:gridCol w="854334">
                  <a:extLst>
                    <a:ext uri="{9D8B030D-6E8A-4147-A177-3AD203B41FA5}">
                      <a16:colId xmlns:a16="http://schemas.microsoft.com/office/drawing/2014/main" val="3547903008"/>
                    </a:ext>
                  </a:extLst>
                </a:gridCol>
                <a:gridCol w="2288556">
                  <a:extLst>
                    <a:ext uri="{9D8B030D-6E8A-4147-A177-3AD203B41FA5}">
                      <a16:colId xmlns:a16="http://schemas.microsoft.com/office/drawing/2014/main" val="3422465253"/>
                    </a:ext>
                  </a:extLst>
                </a:gridCol>
                <a:gridCol w="736232">
                  <a:extLst>
                    <a:ext uri="{9D8B030D-6E8A-4147-A177-3AD203B41FA5}">
                      <a16:colId xmlns:a16="http://schemas.microsoft.com/office/drawing/2014/main" val="2335860516"/>
                    </a:ext>
                  </a:extLst>
                </a:gridCol>
                <a:gridCol w="2326365">
                  <a:extLst>
                    <a:ext uri="{9D8B030D-6E8A-4147-A177-3AD203B41FA5}">
                      <a16:colId xmlns:a16="http://schemas.microsoft.com/office/drawing/2014/main" val="3435124898"/>
                    </a:ext>
                  </a:extLst>
                </a:gridCol>
                <a:gridCol w="698423">
                  <a:extLst>
                    <a:ext uri="{9D8B030D-6E8A-4147-A177-3AD203B41FA5}">
                      <a16:colId xmlns:a16="http://schemas.microsoft.com/office/drawing/2014/main" val="4009101211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Production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Income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Expenditures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16528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Agriculture (111)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Proprietor Income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Consumption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83972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087874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DD534-D1F1-B2F7-5197-1FB6B8E36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Value Added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2393A0-865D-AB98-2DAD-AE546B7AF8D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04818"/>
                <a:ext cx="10515600" cy="5322013"/>
              </a:xfrm>
            </p:spPr>
            <p:txBody>
              <a:bodyPr/>
              <a:lstStyle/>
              <a:p>
                <a:r>
                  <a:rPr lang="en-US" dirty="0"/>
                  <a:t>Value Added</a:t>
                </a:r>
              </a:p>
              <a:p>
                <a:pPr lvl="1"/>
                <a:r>
                  <a:rPr lang="en-US" sz="2200" dirty="0"/>
                  <a:t>Value added equals the difference between gross output (sales or receipts) and the cost of its intermediate inputs (energy, materials, and purchased services)</a:t>
                </a:r>
              </a:p>
              <a:p>
                <a:pPr lvl="1"/>
                <a:r>
                  <a:rPr lang="en-US" sz="2200" dirty="0"/>
                  <a:t>What you are left with is the value-added contributions of labor and capital</a:t>
                </a:r>
              </a:p>
              <a:p>
                <a:r>
                  <a:rPr lang="en-US" dirty="0"/>
                  <a:t>Value Added Example</a:t>
                </a:r>
              </a:p>
              <a:p>
                <a:pPr lvl="1"/>
                <a:r>
                  <a:rPr lang="en-US" sz="2200" dirty="0"/>
                  <a:t>Amy is a shareholder of a fertilizer plant </a:t>
                </a:r>
              </a:p>
              <a:p>
                <a:pPr lvl="1"/>
                <a:r>
                  <a:rPr lang="en-US" sz="2200" dirty="0"/>
                  <a:t>The company hires Bob and pays him a wage of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$0.50</m:t>
                    </m:r>
                  </m:oMath>
                </a14:m>
                <a:r>
                  <a:rPr lang="en-US" sz="2200" dirty="0"/>
                  <a:t> to produce fertilizer</a:t>
                </a:r>
              </a:p>
              <a:p>
                <a:pPr lvl="1"/>
                <a:r>
                  <a:rPr lang="en-US" sz="2200" dirty="0"/>
                  <a:t>The company sells fertilizer to Carol, a self-employed farmer, for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$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0.8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sz="2200" dirty="0"/>
              </a:p>
              <a:p>
                <a:pPr lvl="1"/>
                <a:r>
                  <a:rPr lang="en-US" sz="2200" dirty="0"/>
                  <a:t>Carol uses fertilizer to produce lettuce, and sells it to Daniel to eat for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$1.00</m:t>
                    </m:r>
                  </m:oMath>
                </a14:m>
                <a:endParaRPr lang="en-US" sz="2200" dirty="0"/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2393A0-865D-AB98-2DAD-AE546B7AF8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04818"/>
                <a:ext cx="10515600" cy="5322013"/>
              </a:xfrm>
              <a:blipFill>
                <a:blip r:embed="rId2"/>
                <a:stretch>
                  <a:fillRect l="-1086" t="-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84883A5-8C19-E2B3-C5C5-76A924E58C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1332375"/>
              </p:ext>
            </p:extLst>
          </p:nvPr>
        </p:nvGraphicFramePr>
        <p:xfrm>
          <a:off x="838200" y="4905803"/>
          <a:ext cx="978328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51315">
                  <a:extLst>
                    <a:ext uri="{9D8B030D-6E8A-4147-A177-3AD203B41FA5}">
                      <a16:colId xmlns:a16="http://schemas.microsoft.com/office/drawing/2014/main" val="1301441802"/>
                    </a:ext>
                  </a:extLst>
                </a:gridCol>
                <a:gridCol w="809778">
                  <a:extLst>
                    <a:ext uri="{9D8B030D-6E8A-4147-A177-3AD203B41FA5}">
                      <a16:colId xmlns:a16="http://schemas.microsoft.com/office/drawing/2014/main" val="3359711516"/>
                    </a:ext>
                  </a:extLst>
                </a:gridCol>
                <a:gridCol w="2591010">
                  <a:extLst>
                    <a:ext uri="{9D8B030D-6E8A-4147-A177-3AD203B41FA5}">
                      <a16:colId xmlns:a16="http://schemas.microsoft.com/office/drawing/2014/main" val="613847191"/>
                    </a:ext>
                  </a:extLst>
                </a:gridCol>
                <a:gridCol w="670083">
                  <a:extLst>
                    <a:ext uri="{9D8B030D-6E8A-4147-A177-3AD203B41FA5}">
                      <a16:colId xmlns:a16="http://schemas.microsoft.com/office/drawing/2014/main" val="1525598125"/>
                    </a:ext>
                  </a:extLst>
                </a:gridCol>
                <a:gridCol w="2557574">
                  <a:extLst>
                    <a:ext uri="{9D8B030D-6E8A-4147-A177-3AD203B41FA5}">
                      <a16:colId xmlns:a16="http://schemas.microsoft.com/office/drawing/2014/main" val="2015787398"/>
                    </a:ext>
                  </a:extLst>
                </a:gridCol>
                <a:gridCol w="703520">
                  <a:extLst>
                    <a:ext uri="{9D8B030D-6E8A-4147-A177-3AD203B41FA5}">
                      <a16:colId xmlns:a16="http://schemas.microsoft.com/office/drawing/2014/main" val="3162318507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en-US" dirty="0"/>
                        <a:t>Production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dirty="0"/>
                        <a:t>Income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dirty="0"/>
                        <a:t>Expenditures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44174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Manufacturing (325311)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Wages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Consumption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4463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Agriculture (111)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Profits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21439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Proprietor Income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50250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78192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807958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DD534-D1F1-B2F7-5197-1FB6B8E36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Value Added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2393A0-865D-AB98-2DAD-AE546B7AF8D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04818"/>
                <a:ext cx="10515600" cy="5322013"/>
              </a:xfrm>
            </p:spPr>
            <p:txBody>
              <a:bodyPr/>
              <a:lstStyle/>
              <a:p>
                <a:r>
                  <a:rPr lang="en-US" dirty="0"/>
                  <a:t>Value Added Example</a:t>
                </a:r>
              </a:p>
              <a:p>
                <a:pPr lvl="1"/>
                <a:r>
                  <a:rPr lang="en-US" sz="2200" dirty="0"/>
                  <a:t>Why is the value added of agriculture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$0.2</m:t>
                    </m:r>
                  </m:oMath>
                </a14:m>
                <a:r>
                  <a:rPr lang="en-US" sz="2200" dirty="0"/>
                  <a:t> when Carol sells her lettuce to Daniel for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$1</m:t>
                    </m:r>
                  </m:oMath>
                </a14:m>
                <a:r>
                  <a:rPr lang="en-US" sz="2200" dirty="0"/>
                  <a:t>?  </a:t>
                </a:r>
              </a:p>
              <a:p>
                <a:pPr lvl="1"/>
                <a:r>
                  <a:rPr lang="en-US" sz="2200" dirty="0"/>
                  <a:t>Because Carol buys and consumes fertilizer at $0.80 to make lettuce, so the value added is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$1−$0.8=$0.20</m:t>
                    </m:r>
                  </m:oMath>
                </a14:m>
                <a:endParaRPr lang="en-US" sz="2200" dirty="0"/>
              </a:p>
              <a:p>
                <a:pPr lvl="1"/>
                <a:r>
                  <a:rPr lang="en-US" sz="2200" dirty="0"/>
                  <a:t>Note that Carol’s sole proprietor income is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$0.20</m:t>
                    </m:r>
                  </m:oMath>
                </a14:m>
                <a:endParaRPr lang="en-US" sz="2200" dirty="0"/>
              </a:p>
              <a:p>
                <a:pPr lvl="1"/>
                <a:r>
                  <a:rPr lang="en-US" sz="2200" dirty="0"/>
                  <a:t>Fertilizer contributes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$0.80</m:t>
                    </m:r>
                  </m:oMath>
                </a14:m>
                <a:r>
                  <a:rPr lang="en-US" sz="2200" dirty="0"/>
                  <a:t> to GDP while Lettuce contributes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$0.20</m:t>
                    </m:r>
                  </m:oMath>
                </a14:m>
                <a:r>
                  <a:rPr lang="en-US" sz="2200" dirty="0"/>
                  <a:t> to GDP</a:t>
                </a:r>
              </a:p>
              <a:p>
                <a:r>
                  <a:rPr lang="en-US" sz="2600" dirty="0"/>
                  <a:t>Wages and Profits</a:t>
                </a:r>
              </a:p>
              <a:p>
                <a:pPr lvl="1"/>
                <a:r>
                  <a:rPr lang="en-US" sz="2200" dirty="0"/>
                  <a:t>Bob earns </a:t>
                </a:r>
                <a14:m>
                  <m:oMath xmlns:m="http://schemas.openxmlformats.org/officeDocument/2006/math">
                    <m:r>
                      <a:rPr lang="en-US" sz="2200" b="0" i="0" smtClean="0">
                        <a:latin typeface="Cambria Math" panose="02040503050406030204" pitchFamily="18" charset="0"/>
                      </a:rPr>
                      <m:t>$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0.50</m:t>
                    </m:r>
                  </m:oMath>
                </a14:m>
                <a:r>
                  <a:rPr lang="en-US" sz="2200" dirty="0"/>
                  <a:t> and Amy’s company earns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$0.30</m:t>
                    </m:r>
                  </m:oMath>
                </a14:m>
                <a:r>
                  <a:rPr lang="en-US" sz="2200" dirty="0"/>
                  <a:t> in profits after it sells fertilizer for Carol to consume into production of lettuce for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$0.80</m:t>
                    </m:r>
                  </m:oMath>
                </a14:m>
                <a:endParaRPr lang="en-US" sz="2200" dirty="0"/>
              </a:p>
              <a:p>
                <a:pPr lvl="1"/>
                <a:endParaRPr lang="en-US" sz="2200" dirty="0"/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2393A0-865D-AB98-2DAD-AE546B7AF8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04818"/>
                <a:ext cx="10515600" cy="5322013"/>
              </a:xfrm>
              <a:blipFill>
                <a:blip r:embed="rId2"/>
                <a:stretch>
                  <a:fillRect l="-1086" t="-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84883A5-8C19-E2B3-C5C5-76A924E58C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3809797"/>
              </p:ext>
            </p:extLst>
          </p:nvPr>
        </p:nvGraphicFramePr>
        <p:xfrm>
          <a:off x="838200" y="5003800"/>
          <a:ext cx="978328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51315">
                  <a:extLst>
                    <a:ext uri="{9D8B030D-6E8A-4147-A177-3AD203B41FA5}">
                      <a16:colId xmlns:a16="http://schemas.microsoft.com/office/drawing/2014/main" val="1301441802"/>
                    </a:ext>
                  </a:extLst>
                </a:gridCol>
                <a:gridCol w="809778">
                  <a:extLst>
                    <a:ext uri="{9D8B030D-6E8A-4147-A177-3AD203B41FA5}">
                      <a16:colId xmlns:a16="http://schemas.microsoft.com/office/drawing/2014/main" val="3359711516"/>
                    </a:ext>
                  </a:extLst>
                </a:gridCol>
                <a:gridCol w="2591010">
                  <a:extLst>
                    <a:ext uri="{9D8B030D-6E8A-4147-A177-3AD203B41FA5}">
                      <a16:colId xmlns:a16="http://schemas.microsoft.com/office/drawing/2014/main" val="613847191"/>
                    </a:ext>
                  </a:extLst>
                </a:gridCol>
                <a:gridCol w="670083">
                  <a:extLst>
                    <a:ext uri="{9D8B030D-6E8A-4147-A177-3AD203B41FA5}">
                      <a16:colId xmlns:a16="http://schemas.microsoft.com/office/drawing/2014/main" val="1525598125"/>
                    </a:ext>
                  </a:extLst>
                </a:gridCol>
                <a:gridCol w="2557574">
                  <a:extLst>
                    <a:ext uri="{9D8B030D-6E8A-4147-A177-3AD203B41FA5}">
                      <a16:colId xmlns:a16="http://schemas.microsoft.com/office/drawing/2014/main" val="2015787398"/>
                    </a:ext>
                  </a:extLst>
                </a:gridCol>
                <a:gridCol w="703520">
                  <a:extLst>
                    <a:ext uri="{9D8B030D-6E8A-4147-A177-3AD203B41FA5}">
                      <a16:colId xmlns:a16="http://schemas.microsoft.com/office/drawing/2014/main" val="3162318507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en-US" dirty="0"/>
                        <a:t>Production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dirty="0"/>
                        <a:t>Income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dirty="0"/>
                        <a:t>Expenditures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44174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Manufacturing (325311)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Wages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Consumption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4463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Agriculture (111)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Profits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21439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Proprietor Income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50250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78192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103367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F9B16-7E5E-B9D0-1FF8-C393AB7E63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Investments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7B21EB9-FC1C-9977-A560-63351F35922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Investments are output that will be used for production or consumption of future time periods</a:t>
                </a:r>
              </a:p>
              <a:p>
                <a:r>
                  <a:rPr lang="en-US" dirty="0"/>
                  <a:t>Example: </a:t>
                </a:r>
              </a:p>
              <a:p>
                <a:pPr lvl="1"/>
                <a:r>
                  <a:rPr lang="en-US" dirty="0"/>
                  <a:t>GE builds an X-ray machine and sells it to University of Maryland Medical Center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$1,000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 cost of producing the X-ray machine required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$600</m:t>
                    </m:r>
                  </m:oMath>
                </a14:m>
                <a:r>
                  <a:rPr lang="en-US" dirty="0"/>
                  <a:t> of worker wages</a:t>
                </a:r>
              </a:p>
              <a:p>
                <a:pPr lvl="1"/>
                <a:r>
                  <a:rPr lang="en-US" b="1" dirty="0"/>
                  <a:t>The X-ray will be used to produce health care services in the future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7B21EB9-FC1C-9977-A560-63351F35922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FE22A83-C6CE-1ED0-03A3-E5A7653EF9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4531481"/>
              </p:ext>
            </p:extLst>
          </p:nvPr>
        </p:nvGraphicFramePr>
        <p:xfrm>
          <a:off x="1193086" y="4983441"/>
          <a:ext cx="9805827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35425">
                  <a:extLst>
                    <a:ext uri="{9D8B030D-6E8A-4147-A177-3AD203B41FA5}">
                      <a16:colId xmlns:a16="http://schemas.microsoft.com/office/drawing/2014/main" val="164758360"/>
                    </a:ext>
                  </a:extLst>
                </a:gridCol>
                <a:gridCol w="933184">
                  <a:extLst>
                    <a:ext uri="{9D8B030D-6E8A-4147-A177-3AD203B41FA5}">
                      <a16:colId xmlns:a16="http://schemas.microsoft.com/office/drawing/2014/main" val="4209529581"/>
                    </a:ext>
                  </a:extLst>
                </a:gridCol>
                <a:gridCol w="2360345">
                  <a:extLst>
                    <a:ext uri="{9D8B030D-6E8A-4147-A177-3AD203B41FA5}">
                      <a16:colId xmlns:a16="http://schemas.microsoft.com/office/drawing/2014/main" val="2029451303"/>
                    </a:ext>
                  </a:extLst>
                </a:gridCol>
                <a:gridCol w="908264">
                  <a:extLst>
                    <a:ext uri="{9D8B030D-6E8A-4147-A177-3AD203B41FA5}">
                      <a16:colId xmlns:a16="http://schemas.microsoft.com/office/drawing/2014/main" val="2052965348"/>
                    </a:ext>
                  </a:extLst>
                </a:gridCol>
                <a:gridCol w="2429534">
                  <a:extLst>
                    <a:ext uri="{9D8B030D-6E8A-4147-A177-3AD203B41FA5}">
                      <a16:colId xmlns:a16="http://schemas.microsoft.com/office/drawing/2014/main" val="522121014"/>
                    </a:ext>
                  </a:extLst>
                </a:gridCol>
                <a:gridCol w="839075">
                  <a:extLst>
                    <a:ext uri="{9D8B030D-6E8A-4147-A177-3AD203B41FA5}">
                      <a16:colId xmlns:a16="http://schemas.microsoft.com/office/drawing/2014/main" val="26526289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Production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Income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Expenditure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13719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Manufacturing (3345)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$1,000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Wages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$600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Investment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$1,000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84839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Corporate Profits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$400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62857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$1,000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$1,000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$1,000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55429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508619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CFBC1-976B-56C5-B71C-BFE1C7313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Investments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3994B15-2F60-89C9-CB44-B0AF58791FB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Example</a:t>
                </a:r>
              </a:p>
              <a:p>
                <a:pPr lvl="1"/>
                <a:r>
                  <a:rPr lang="en-US" dirty="0"/>
                  <a:t>Zoe builds a house with her bare hand and sells it to Adam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$1,000</m:t>
                    </m:r>
                  </m:oMath>
                </a14:m>
                <a:endParaRPr lang="en-US" dirty="0"/>
              </a:p>
              <a:p>
                <a:pPr lvl="1"/>
                <a:r>
                  <a:rPr lang="en-US" b="1" dirty="0"/>
                  <a:t>Adam may live there or rent out the house for future housing services 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3994B15-2F60-89C9-CB44-B0AF58791FB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BE850C8-EF6B-C72D-B05D-21FC7321F5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1654545"/>
              </p:ext>
            </p:extLst>
          </p:nvPr>
        </p:nvGraphicFramePr>
        <p:xfrm>
          <a:off x="1107325" y="3349850"/>
          <a:ext cx="9290124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0131">
                  <a:extLst>
                    <a:ext uri="{9D8B030D-6E8A-4147-A177-3AD203B41FA5}">
                      <a16:colId xmlns:a16="http://schemas.microsoft.com/office/drawing/2014/main" val="1211368220"/>
                    </a:ext>
                  </a:extLst>
                </a:gridCol>
                <a:gridCol w="926577">
                  <a:extLst>
                    <a:ext uri="{9D8B030D-6E8A-4147-A177-3AD203B41FA5}">
                      <a16:colId xmlns:a16="http://schemas.microsoft.com/office/drawing/2014/main" val="3824485897"/>
                    </a:ext>
                  </a:extLst>
                </a:gridCol>
                <a:gridCol w="2022106">
                  <a:extLst>
                    <a:ext uri="{9D8B030D-6E8A-4147-A177-3AD203B41FA5}">
                      <a16:colId xmlns:a16="http://schemas.microsoft.com/office/drawing/2014/main" val="516785368"/>
                    </a:ext>
                  </a:extLst>
                </a:gridCol>
                <a:gridCol w="1074602">
                  <a:extLst>
                    <a:ext uri="{9D8B030D-6E8A-4147-A177-3AD203B41FA5}">
                      <a16:colId xmlns:a16="http://schemas.microsoft.com/office/drawing/2014/main" val="3338954218"/>
                    </a:ext>
                  </a:extLst>
                </a:gridCol>
                <a:gridCol w="2059016">
                  <a:extLst>
                    <a:ext uri="{9D8B030D-6E8A-4147-A177-3AD203B41FA5}">
                      <a16:colId xmlns:a16="http://schemas.microsoft.com/office/drawing/2014/main" val="1786667586"/>
                    </a:ext>
                  </a:extLst>
                </a:gridCol>
                <a:gridCol w="1037692">
                  <a:extLst>
                    <a:ext uri="{9D8B030D-6E8A-4147-A177-3AD203B41FA5}">
                      <a16:colId xmlns:a16="http://schemas.microsoft.com/office/drawing/2014/main" val="30666832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Production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Income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Expenditures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48664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Construction (2361)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$1,000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Proprietor Income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$1,000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Investment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$1,000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77066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916412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A4068-416F-0F24-C164-A054C2D4C5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Investments (note to self – look at ASM)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8E2EFC-46B9-2A6C-69A0-14285A8F93B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17834"/>
                <a:ext cx="10515600" cy="4759129"/>
              </a:xfrm>
            </p:spPr>
            <p:txBody>
              <a:bodyPr/>
              <a:lstStyle/>
              <a:p>
                <a:r>
                  <a:rPr lang="en-US" dirty="0"/>
                  <a:t>Production and use may not be synchronized - we may produce goods for inventory that we may sell at future periods </a:t>
                </a:r>
              </a:p>
              <a:p>
                <a:r>
                  <a:rPr lang="en-US" dirty="0"/>
                  <a:t>Example</a:t>
                </a:r>
              </a:p>
              <a:p>
                <a:pPr lvl="1"/>
                <a:r>
                  <a:rPr lang="en-US" dirty="0" err="1"/>
                  <a:t>Dunder</a:t>
                </a:r>
                <a:r>
                  <a:rPr lang="en-US" dirty="0"/>
                  <a:t> Mifflin produces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500</m:t>
                    </m:r>
                  </m:oMath>
                </a14:m>
                <a:r>
                  <a:rPr lang="en-US" dirty="0"/>
                  <a:t> tons of white paper worth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$40,000</m:t>
                    </m:r>
                  </m:oMath>
                </a14:m>
                <a:r>
                  <a:rPr lang="en-US" dirty="0"/>
                  <a:t> and stores them in its warehouse while it waits for customers to buy them. </a:t>
                </a:r>
              </a:p>
              <a:p>
                <a:pPr lvl="1"/>
                <a:r>
                  <a:rPr lang="en-US" dirty="0"/>
                  <a:t>The cost of producing them is made up of workers’ wages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$50,000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Goods that are held in order to be sold later are called inventories (can include finished goods, inputs, and half-produced goods)</a:t>
                </a:r>
              </a:p>
              <a:p>
                <a:pPr lvl="1"/>
                <a:r>
                  <a:rPr lang="en-US" dirty="0"/>
                  <a:t>Inventories are considered investments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8E2EFC-46B9-2A6C-69A0-14285A8F93B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17834"/>
                <a:ext cx="10515600" cy="4759129"/>
              </a:xfrm>
              <a:blipFill>
                <a:blip r:embed="rId2"/>
                <a:stretch>
                  <a:fillRect l="-1086" t="-2128" r="-18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6B65F08-5CF8-10BF-D04A-AFBC625CC2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4878684"/>
              </p:ext>
            </p:extLst>
          </p:nvPr>
        </p:nvGraphicFramePr>
        <p:xfrm>
          <a:off x="838200" y="5270329"/>
          <a:ext cx="9978491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00901">
                  <a:extLst>
                    <a:ext uri="{9D8B030D-6E8A-4147-A177-3AD203B41FA5}">
                      <a16:colId xmlns:a16="http://schemas.microsoft.com/office/drawing/2014/main" val="808447530"/>
                    </a:ext>
                  </a:extLst>
                </a:gridCol>
                <a:gridCol w="1027416">
                  <a:extLst>
                    <a:ext uri="{9D8B030D-6E8A-4147-A177-3AD203B41FA5}">
                      <a16:colId xmlns:a16="http://schemas.microsoft.com/office/drawing/2014/main" val="1803295823"/>
                    </a:ext>
                  </a:extLst>
                </a:gridCol>
                <a:gridCol w="2083656">
                  <a:extLst>
                    <a:ext uri="{9D8B030D-6E8A-4147-A177-3AD203B41FA5}">
                      <a16:colId xmlns:a16="http://schemas.microsoft.com/office/drawing/2014/main" val="4045933614"/>
                    </a:ext>
                  </a:extLst>
                </a:gridCol>
                <a:gridCol w="1040354">
                  <a:extLst>
                    <a:ext uri="{9D8B030D-6E8A-4147-A177-3AD203B41FA5}">
                      <a16:colId xmlns:a16="http://schemas.microsoft.com/office/drawing/2014/main" val="2742816617"/>
                    </a:ext>
                  </a:extLst>
                </a:gridCol>
                <a:gridCol w="2350118">
                  <a:extLst>
                    <a:ext uri="{9D8B030D-6E8A-4147-A177-3AD203B41FA5}">
                      <a16:colId xmlns:a16="http://schemas.microsoft.com/office/drawing/2014/main" val="1769442143"/>
                    </a:ext>
                  </a:extLst>
                </a:gridCol>
                <a:gridCol w="976046">
                  <a:extLst>
                    <a:ext uri="{9D8B030D-6E8A-4147-A177-3AD203B41FA5}">
                      <a16:colId xmlns:a16="http://schemas.microsoft.com/office/drawing/2014/main" val="18449102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Production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Income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Expenditure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85142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Manufacturing (322120)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$40,000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Wages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$50,000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Investment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$40,000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78173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Corporate profits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-$10,000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307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$40,000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$40,000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$40,000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81409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364709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6EDF0-56DE-8DBA-60E0-2AA73199F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Investments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8B4077-A19A-40B9-8F54-01DF95FE62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Warren Buffet ”invests” 100,000 in shares of General Motors, then Production, Income, and Expenditure are all 0</a:t>
            </a:r>
          </a:p>
          <a:p>
            <a:r>
              <a:rPr lang="en-US" dirty="0"/>
              <a:t>Investment is different in a macroeconomic sense compared to financial investment</a:t>
            </a:r>
          </a:p>
          <a:p>
            <a:r>
              <a:rPr lang="en-US" dirty="0"/>
              <a:t>There is a change in the ownership of the company but not an investment in a macroeconomic sense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23032DD-C768-CA6B-C9C5-5BC3F274BA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5818000"/>
              </p:ext>
            </p:extLst>
          </p:nvPr>
        </p:nvGraphicFramePr>
        <p:xfrm>
          <a:off x="1384728" y="4685491"/>
          <a:ext cx="8128002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5196">
                  <a:extLst>
                    <a:ext uri="{9D8B030D-6E8A-4147-A177-3AD203B41FA5}">
                      <a16:colId xmlns:a16="http://schemas.microsoft.com/office/drawing/2014/main" val="2851229275"/>
                    </a:ext>
                  </a:extLst>
                </a:gridCol>
                <a:gridCol w="724138">
                  <a:extLst>
                    <a:ext uri="{9D8B030D-6E8A-4147-A177-3AD203B41FA5}">
                      <a16:colId xmlns:a16="http://schemas.microsoft.com/office/drawing/2014/main" val="3634326654"/>
                    </a:ext>
                  </a:extLst>
                </a:gridCol>
                <a:gridCol w="2111529">
                  <a:extLst>
                    <a:ext uri="{9D8B030D-6E8A-4147-A177-3AD203B41FA5}">
                      <a16:colId xmlns:a16="http://schemas.microsoft.com/office/drawing/2014/main" val="1042653210"/>
                    </a:ext>
                  </a:extLst>
                </a:gridCol>
                <a:gridCol w="597805">
                  <a:extLst>
                    <a:ext uri="{9D8B030D-6E8A-4147-A177-3AD203B41FA5}">
                      <a16:colId xmlns:a16="http://schemas.microsoft.com/office/drawing/2014/main" val="1416812546"/>
                    </a:ext>
                  </a:extLst>
                </a:gridCol>
                <a:gridCol w="2011831">
                  <a:extLst>
                    <a:ext uri="{9D8B030D-6E8A-4147-A177-3AD203B41FA5}">
                      <a16:colId xmlns:a16="http://schemas.microsoft.com/office/drawing/2014/main" val="1174425538"/>
                    </a:ext>
                  </a:extLst>
                </a:gridCol>
                <a:gridCol w="697503">
                  <a:extLst>
                    <a:ext uri="{9D8B030D-6E8A-4147-A177-3AD203B41FA5}">
                      <a16:colId xmlns:a16="http://schemas.microsoft.com/office/drawing/2014/main" val="16308740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Production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Income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Expenditures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69171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84857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185038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0412AC-AB05-08C9-C345-96E530ADB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Durable Goods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405B33-1A0C-C602-2B83-CDBBE86AF1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The distinction between durable goods and investments might not always be clear</a:t>
            </a:r>
          </a:p>
          <a:p>
            <a:pPr lvl="1"/>
            <a:r>
              <a:rPr lang="en-US" dirty="0"/>
              <a:t>A house will be built for future “housing services”</a:t>
            </a:r>
          </a:p>
          <a:p>
            <a:pPr lvl="1"/>
            <a:r>
              <a:rPr lang="en-US" dirty="0"/>
              <a:t>A tv will provide “entertainment services” for the future</a:t>
            </a:r>
          </a:p>
          <a:p>
            <a:pPr lvl="1"/>
            <a:r>
              <a:rPr lang="en-US" dirty="0"/>
              <a:t>A refrigerator will produce “refrigerator services” in the future</a:t>
            </a:r>
          </a:p>
          <a:p>
            <a:r>
              <a:rPr lang="en-US" dirty="0"/>
              <a:t>What is the difference?</a:t>
            </a:r>
          </a:p>
          <a:p>
            <a:pPr lvl="1"/>
            <a:r>
              <a:rPr lang="en-US" dirty="0"/>
              <a:t>GDP treats these durable goods differently</a:t>
            </a:r>
          </a:p>
          <a:p>
            <a:pPr lvl="1"/>
            <a:r>
              <a:rPr lang="en-US" dirty="0"/>
              <a:t>Durable goods are counted for consumption at the time of purchase</a:t>
            </a:r>
          </a:p>
          <a:p>
            <a:pPr lvl="1"/>
            <a:r>
              <a:rPr lang="en-US" dirty="0"/>
              <a:t>Housing is treated differently since it is a large category, so long lived, and can be rented out</a:t>
            </a:r>
          </a:p>
          <a:p>
            <a:pPr lvl="1"/>
            <a:r>
              <a:rPr lang="en-US" dirty="0"/>
              <a:t>Consider durable good used for personal use vs production</a:t>
            </a:r>
          </a:p>
        </p:txBody>
      </p:sp>
    </p:spTree>
    <p:extLst>
      <p:ext uri="{BB962C8B-B14F-4D97-AF65-F5344CB8AC3E}">
        <p14:creationId xmlns:p14="http://schemas.microsoft.com/office/powerpoint/2010/main" val="22639477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7E0FA-4E3A-407C-0A6F-3BD36EC06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Durable Goods vs Investments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B3A499-8C4D-C44F-3907-F8D68E811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Panasonic builds a TV and sells it to Bob for $500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Bob watches the TV he bought last year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84100A0-8FCD-5244-CA2E-CB82689328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5217079"/>
              </p:ext>
            </p:extLst>
          </p:nvPr>
        </p:nvGraphicFramePr>
        <p:xfrm>
          <a:off x="984035" y="2240241"/>
          <a:ext cx="9279847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75614">
                  <a:extLst>
                    <a:ext uri="{9D8B030D-6E8A-4147-A177-3AD203B41FA5}">
                      <a16:colId xmlns:a16="http://schemas.microsoft.com/office/drawing/2014/main" val="3652029836"/>
                    </a:ext>
                  </a:extLst>
                </a:gridCol>
                <a:gridCol w="717669">
                  <a:extLst>
                    <a:ext uri="{9D8B030D-6E8A-4147-A177-3AD203B41FA5}">
                      <a16:colId xmlns:a16="http://schemas.microsoft.com/office/drawing/2014/main" val="1383661356"/>
                    </a:ext>
                  </a:extLst>
                </a:gridCol>
                <a:gridCol w="2129237">
                  <a:extLst>
                    <a:ext uri="{9D8B030D-6E8A-4147-A177-3AD203B41FA5}">
                      <a16:colId xmlns:a16="http://schemas.microsoft.com/office/drawing/2014/main" val="2969180280"/>
                    </a:ext>
                  </a:extLst>
                </a:gridCol>
                <a:gridCol w="656582">
                  <a:extLst>
                    <a:ext uri="{9D8B030D-6E8A-4147-A177-3AD203B41FA5}">
                      <a16:colId xmlns:a16="http://schemas.microsoft.com/office/drawing/2014/main" val="135735485"/>
                    </a:ext>
                  </a:extLst>
                </a:gridCol>
                <a:gridCol w="2671281">
                  <a:extLst>
                    <a:ext uri="{9D8B030D-6E8A-4147-A177-3AD203B41FA5}">
                      <a16:colId xmlns:a16="http://schemas.microsoft.com/office/drawing/2014/main" val="2344661222"/>
                    </a:ext>
                  </a:extLst>
                </a:gridCol>
                <a:gridCol w="729464">
                  <a:extLst>
                    <a:ext uri="{9D8B030D-6E8A-4147-A177-3AD203B41FA5}">
                      <a16:colId xmlns:a16="http://schemas.microsoft.com/office/drawing/2014/main" val="113241767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Production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Income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Expenditure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68998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Manufacturing (334310)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Corporate Profits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Consumption of Durables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3378280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4372FAE-8D63-72E4-32A1-E991BFBE5F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1783065"/>
              </p:ext>
            </p:extLst>
          </p:nvPr>
        </p:nvGraphicFramePr>
        <p:xfrm>
          <a:off x="984034" y="4208602"/>
          <a:ext cx="9279846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96164">
                  <a:extLst>
                    <a:ext uri="{9D8B030D-6E8A-4147-A177-3AD203B41FA5}">
                      <a16:colId xmlns:a16="http://schemas.microsoft.com/office/drawing/2014/main" val="2423030667"/>
                    </a:ext>
                  </a:extLst>
                </a:gridCol>
                <a:gridCol w="697118">
                  <a:extLst>
                    <a:ext uri="{9D8B030D-6E8A-4147-A177-3AD203B41FA5}">
                      <a16:colId xmlns:a16="http://schemas.microsoft.com/office/drawing/2014/main" val="2893902885"/>
                    </a:ext>
                  </a:extLst>
                </a:gridCol>
                <a:gridCol w="2118001">
                  <a:extLst>
                    <a:ext uri="{9D8B030D-6E8A-4147-A177-3AD203B41FA5}">
                      <a16:colId xmlns:a16="http://schemas.microsoft.com/office/drawing/2014/main" val="2443977324"/>
                    </a:ext>
                  </a:extLst>
                </a:gridCol>
                <a:gridCol w="729465">
                  <a:extLst>
                    <a:ext uri="{9D8B030D-6E8A-4147-A177-3AD203B41FA5}">
                      <a16:colId xmlns:a16="http://schemas.microsoft.com/office/drawing/2014/main" val="894675217"/>
                    </a:ext>
                  </a:extLst>
                </a:gridCol>
                <a:gridCol w="2609636">
                  <a:extLst>
                    <a:ext uri="{9D8B030D-6E8A-4147-A177-3AD203B41FA5}">
                      <a16:colId xmlns:a16="http://schemas.microsoft.com/office/drawing/2014/main" val="2764106829"/>
                    </a:ext>
                  </a:extLst>
                </a:gridCol>
                <a:gridCol w="729462">
                  <a:extLst>
                    <a:ext uri="{9D8B030D-6E8A-4147-A177-3AD203B41FA5}">
                      <a16:colId xmlns:a16="http://schemas.microsoft.com/office/drawing/2014/main" val="39711866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Production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Income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Expenditure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63130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05548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500988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204B9-C4AE-3839-1436-1FF2212D31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the Course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44A7A5-CC5C-BFC2-0D95-F454C368C6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Gross Domestic Product</a:t>
            </a:r>
          </a:p>
          <a:p>
            <a:r>
              <a:rPr lang="en-US" dirty="0"/>
              <a:t>Economic Growth</a:t>
            </a:r>
          </a:p>
          <a:p>
            <a:pPr lvl="1"/>
            <a:r>
              <a:rPr lang="en-US" dirty="0"/>
              <a:t>Solow Growth Model</a:t>
            </a:r>
          </a:p>
          <a:p>
            <a:r>
              <a:rPr lang="en-US" dirty="0"/>
              <a:t>Microeconomic Topics</a:t>
            </a:r>
          </a:p>
          <a:p>
            <a:pPr lvl="1"/>
            <a:r>
              <a:rPr lang="en-US" dirty="0"/>
              <a:t>Consumption</a:t>
            </a:r>
          </a:p>
          <a:p>
            <a:pPr lvl="1"/>
            <a:r>
              <a:rPr lang="en-US" dirty="0"/>
              <a:t>Labor</a:t>
            </a:r>
          </a:p>
          <a:p>
            <a:pPr lvl="1"/>
            <a:r>
              <a:rPr lang="en-US" dirty="0"/>
              <a:t>Investment</a:t>
            </a:r>
          </a:p>
          <a:p>
            <a:pPr lvl="1"/>
            <a:r>
              <a:rPr lang="en-US" dirty="0"/>
              <a:t>General Equilibrium</a:t>
            </a:r>
          </a:p>
          <a:p>
            <a:r>
              <a:rPr lang="en-US" dirty="0"/>
              <a:t>Monetary Topics</a:t>
            </a:r>
          </a:p>
          <a:p>
            <a:pPr lvl="1"/>
            <a:r>
              <a:rPr lang="en-US" dirty="0"/>
              <a:t>Money and Inflation</a:t>
            </a:r>
          </a:p>
          <a:p>
            <a:r>
              <a:rPr lang="en-US" dirty="0"/>
              <a:t>Business Cycles</a:t>
            </a:r>
          </a:p>
          <a:p>
            <a:pPr lvl="1"/>
            <a:r>
              <a:rPr lang="en-US" dirty="0"/>
              <a:t>Real Business Cycle</a:t>
            </a:r>
          </a:p>
          <a:p>
            <a:pPr lvl="1"/>
            <a:r>
              <a:rPr lang="en-US" dirty="0"/>
              <a:t>Sticky Prices and IS-LM</a:t>
            </a:r>
          </a:p>
          <a:p>
            <a:r>
              <a:rPr lang="en-US" dirty="0"/>
              <a:t>The Open Economy</a:t>
            </a:r>
          </a:p>
        </p:txBody>
      </p:sp>
    </p:spTree>
    <p:extLst>
      <p:ext uri="{BB962C8B-B14F-4D97-AF65-F5344CB8AC3E}">
        <p14:creationId xmlns:p14="http://schemas.microsoft.com/office/powerpoint/2010/main" val="21991083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CA35A1-440E-DAB5-21D5-2F13A174C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Durables Goods vs Investments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0BCE0A-1F53-2ACF-4F1B-3671477396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7560"/>
            <a:ext cx="10515600" cy="527064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 developer builds a house (at zero cost) and sells it to Claire for $100,000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Claire lives in the house she bought last year. In the rental market, a similar house would cost $7,000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Note: </a:t>
            </a:r>
          </a:p>
          <a:p>
            <a:pPr lvl="1"/>
            <a:r>
              <a:rPr lang="en-US" dirty="0"/>
              <a:t>BEA says that this</a:t>
            </a:r>
            <a:r>
              <a:rPr lang="en-US" b="0" i="0" u="none" strike="noStrike" dirty="0">
                <a:solidFill>
                  <a:srgbClr val="333333"/>
                </a:solidFill>
                <a:effectLst/>
              </a:rPr>
              <a:t> practice keeps GDP invariant as to whether a house is owner-occupied or rented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Lato" panose="020F0502020204030203" pitchFamily="34" charset="0"/>
              </a:rPr>
              <a:t>.</a:t>
            </a:r>
          </a:p>
          <a:p>
            <a:pPr lvl="1"/>
            <a:r>
              <a:rPr lang="en-US" dirty="0"/>
              <a:t>A service is assumed to flow from the house to the occupant over the economic life of the house which is the value of potential rental income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C5E7E7A-E36C-1E8C-0013-58D95F5A7E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4561721"/>
              </p:ext>
            </p:extLst>
          </p:nvPr>
        </p:nvGraphicFramePr>
        <p:xfrm>
          <a:off x="838200" y="3889064"/>
          <a:ext cx="9579798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1306">
                  <a:extLst>
                    <a:ext uri="{9D8B030D-6E8A-4147-A177-3AD203B41FA5}">
                      <a16:colId xmlns:a16="http://schemas.microsoft.com/office/drawing/2014/main" val="1677188458"/>
                    </a:ext>
                  </a:extLst>
                </a:gridCol>
                <a:gridCol w="1051960">
                  <a:extLst>
                    <a:ext uri="{9D8B030D-6E8A-4147-A177-3AD203B41FA5}">
                      <a16:colId xmlns:a16="http://schemas.microsoft.com/office/drawing/2014/main" val="2211989731"/>
                    </a:ext>
                  </a:extLst>
                </a:gridCol>
                <a:gridCol w="2133028">
                  <a:extLst>
                    <a:ext uri="{9D8B030D-6E8A-4147-A177-3AD203B41FA5}">
                      <a16:colId xmlns:a16="http://schemas.microsoft.com/office/drawing/2014/main" val="877696659"/>
                    </a:ext>
                  </a:extLst>
                </a:gridCol>
                <a:gridCol w="1060238">
                  <a:extLst>
                    <a:ext uri="{9D8B030D-6E8A-4147-A177-3AD203B41FA5}">
                      <a16:colId xmlns:a16="http://schemas.microsoft.com/office/drawing/2014/main" val="2093007723"/>
                    </a:ext>
                  </a:extLst>
                </a:gridCol>
                <a:gridCol w="2114477">
                  <a:extLst>
                    <a:ext uri="{9D8B030D-6E8A-4147-A177-3AD203B41FA5}">
                      <a16:colId xmlns:a16="http://schemas.microsoft.com/office/drawing/2014/main" val="496166387"/>
                    </a:ext>
                  </a:extLst>
                </a:gridCol>
                <a:gridCol w="1078789">
                  <a:extLst>
                    <a:ext uri="{9D8B030D-6E8A-4147-A177-3AD203B41FA5}">
                      <a16:colId xmlns:a16="http://schemas.microsoft.com/office/drawing/2014/main" val="31881172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Production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Income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Expenditure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9918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Housing Services (5311)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$7,000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Imputed owner-occupied income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$7,000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Consumption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$7,000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2073869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B30442A-71A7-D089-860F-FC1F9BDD9F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3669892"/>
              </p:ext>
            </p:extLst>
          </p:nvPr>
        </p:nvGraphicFramePr>
        <p:xfrm>
          <a:off x="838200" y="2110846"/>
          <a:ext cx="9579798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69387">
                  <a:extLst>
                    <a:ext uri="{9D8B030D-6E8A-4147-A177-3AD203B41FA5}">
                      <a16:colId xmlns:a16="http://schemas.microsoft.com/office/drawing/2014/main" val="952010548"/>
                    </a:ext>
                  </a:extLst>
                </a:gridCol>
                <a:gridCol w="1123879">
                  <a:extLst>
                    <a:ext uri="{9D8B030D-6E8A-4147-A177-3AD203B41FA5}">
                      <a16:colId xmlns:a16="http://schemas.microsoft.com/office/drawing/2014/main" val="1015876384"/>
                    </a:ext>
                  </a:extLst>
                </a:gridCol>
                <a:gridCol w="2081658">
                  <a:extLst>
                    <a:ext uri="{9D8B030D-6E8A-4147-A177-3AD203B41FA5}">
                      <a16:colId xmlns:a16="http://schemas.microsoft.com/office/drawing/2014/main" val="1906084472"/>
                    </a:ext>
                  </a:extLst>
                </a:gridCol>
                <a:gridCol w="1111608">
                  <a:extLst>
                    <a:ext uri="{9D8B030D-6E8A-4147-A177-3AD203B41FA5}">
                      <a16:colId xmlns:a16="http://schemas.microsoft.com/office/drawing/2014/main" val="4161922491"/>
                    </a:ext>
                  </a:extLst>
                </a:gridCol>
                <a:gridCol w="2042558">
                  <a:extLst>
                    <a:ext uri="{9D8B030D-6E8A-4147-A177-3AD203B41FA5}">
                      <a16:colId xmlns:a16="http://schemas.microsoft.com/office/drawing/2014/main" val="2417798123"/>
                    </a:ext>
                  </a:extLst>
                </a:gridCol>
                <a:gridCol w="1150708">
                  <a:extLst>
                    <a:ext uri="{9D8B030D-6E8A-4147-A177-3AD203B41FA5}">
                      <a16:colId xmlns:a16="http://schemas.microsoft.com/office/drawing/2014/main" val="31673074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Production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Income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Expenditures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64008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Construction (2361)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$100,000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Corporate Profits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$100,000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Residential Investment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$100,000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7628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281136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78B5E9-34A5-3556-BE0B-E6F0DF251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Foreign Activity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B9DCF0-85D5-6611-E04D-BF0607C033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GDP includes everything produced within the country, whether or not it is used by its residents or nonresidents</a:t>
            </a:r>
          </a:p>
          <a:p>
            <a:pPr lvl="1"/>
            <a:r>
              <a:rPr lang="en-US" dirty="0"/>
              <a:t>We include goods produced domestically but consumed non-domestically</a:t>
            </a:r>
          </a:p>
          <a:p>
            <a:pPr lvl="1"/>
            <a:r>
              <a:rPr lang="en-US" dirty="0"/>
              <a:t>We include exports in GDP</a:t>
            </a:r>
          </a:p>
          <a:p>
            <a:r>
              <a:rPr lang="en-US" dirty="0"/>
              <a:t>Goods produced non-domestically but consumed domestically (imports) are not counted toward GDP </a:t>
            </a:r>
          </a:p>
          <a:p>
            <a:pPr lvl="1"/>
            <a:r>
              <a:rPr lang="en-US" dirty="0"/>
              <a:t>We deduct imports from GDP</a:t>
            </a:r>
          </a:p>
        </p:txBody>
      </p:sp>
    </p:spTree>
    <p:extLst>
      <p:ext uri="{BB962C8B-B14F-4D97-AF65-F5344CB8AC3E}">
        <p14:creationId xmlns:p14="http://schemas.microsoft.com/office/powerpoint/2010/main" val="6975175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78B5E9-34A5-3556-BE0B-E6F0DF251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Foreign Activity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B9DCF0-85D5-6611-E04D-BF0607C033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  <a:p>
            <a:pPr lvl="1"/>
            <a:r>
              <a:rPr lang="en-US" dirty="0"/>
              <a:t>A car manufacturer buys $10 in components from Japan, but uses half of those components in the domestic production of a car</a:t>
            </a:r>
          </a:p>
          <a:p>
            <a:pPr lvl="1"/>
            <a:r>
              <a:rPr lang="en-US" dirty="0"/>
              <a:t>Andy buys the car from the car manufacturer for $20 </a:t>
            </a:r>
          </a:p>
          <a:p>
            <a:pPr lvl="2"/>
            <a:r>
              <a:rPr lang="en-US" dirty="0"/>
              <a:t>There are no other production costs for the car</a:t>
            </a:r>
          </a:p>
          <a:p>
            <a:pPr lvl="1"/>
            <a:r>
              <a:rPr lang="en-US" dirty="0"/>
              <a:t>It stores the rest of its components for inventory</a:t>
            </a:r>
          </a:p>
          <a:p>
            <a:pPr lvl="1"/>
            <a:r>
              <a:rPr lang="en-US" dirty="0"/>
              <a:t>Amy, self-employed, produces lettuce and exports it to Franz for $2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9F92AE0-6EB7-810B-7E2C-5004700D4C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3636810"/>
              </p:ext>
            </p:extLst>
          </p:nvPr>
        </p:nvGraphicFramePr>
        <p:xfrm>
          <a:off x="838200" y="4541652"/>
          <a:ext cx="9898294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92455">
                  <a:extLst>
                    <a:ext uri="{9D8B030D-6E8A-4147-A177-3AD203B41FA5}">
                      <a16:colId xmlns:a16="http://schemas.microsoft.com/office/drawing/2014/main" val="3871182461"/>
                    </a:ext>
                  </a:extLst>
                </a:gridCol>
                <a:gridCol w="1006976">
                  <a:extLst>
                    <a:ext uri="{9D8B030D-6E8A-4147-A177-3AD203B41FA5}">
                      <a16:colId xmlns:a16="http://schemas.microsoft.com/office/drawing/2014/main" val="803466173"/>
                    </a:ext>
                  </a:extLst>
                </a:gridCol>
                <a:gridCol w="2371232">
                  <a:extLst>
                    <a:ext uri="{9D8B030D-6E8A-4147-A177-3AD203B41FA5}">
                      <a16:colId xmlns:a16="http://schemas.microsoft.com/office/drawing/2014/main" val="570937232"/>
                    </a:ext>
                  </a:extLst>
                </a:gridCol>
                <a:gridCol w="928199">
                  <a:extLst>
                    <a:ext uri="{9D8B030D-6E8A-4147-A177-3AD203B41FA5}">
                      <a16:colId xmlns:a16="http://schemas.microsoft.com/office/drawing/2014/main" val="2180857105"/>
                    </a:ext>
                  </a:extLst>
                </a:gridCol>
                <a:gridCol w="2099678">
                  <a:extLst>
                    <a:ext uri="{9D8B030D-6E8A-4147-A177-3AD203B41FA5}">
                      <a16:colId xmlns:a16="http://schemas.microsoft.com/office/drawing/2014/main" val="1586238300"/>
                    </a:ext>
                  </a:extLst>
                </a:gridCol>
                <a:gridCol w="1199754">
                  <a:extLst>
                    <a:ext uri="{9D8B030D-6E8A-4147-A177-3AD203B41FA5}">
                      <a16:colId xmlns:a16="http://schemas.microsoft.com/office/drawing/2014/main" val="9353452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Production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Income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Expenditure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3241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Manufacturing (3361)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Corporate Profits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Consumption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88222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Agriculture (111)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Proprietor Income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Investment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20524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Exports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50296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Imports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07523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94595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909681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02237C-93BC-9A2D-9A6C-D526D9604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Government Activity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F57863-6A3B-51AE-3BD0-3D1476417F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government is a major producer of goods and services</a:t>
            </a:r>
          </a:p>
          <a:p>
            <a:r>
              <a:rPr lang="en-US" dirty="0"/>
              <a:t>The services may be provided directly so there is no price, but we need to count them into GDP</a:t>
            </a:r>
          </a:p>
          <a:p>
            <a:r>
              <a:rPr lang="en-US" dirty="0"/>
              <a:t>Example</a:t>
            </a:r>
          </a:p>
          <a:p>
            <a:pPr lvl="1"/>
            <a:r>
              <a:rPr lang="en-US" dirty="0"/>
              <a:t>Ms. Jody teaches Kindergarten in Howard County and earn $85,000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Jack collects his $20,000 pension from Social Security (just a transfer)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57BC264-C8AF-7717-C3FB-27FD3CF1F5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9502899"/>
              </p:ext>
            </p:extLst>
          </p:nvPr>
        </p:nvGraphicFramePr>
        <p:xfrm>
          <a:off x="838200" y="4089590"/>
          <a:ext cx="956952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86528">
                  <a:extLst>
                    <a:ext uri="{9D8B030D-6E8A-4147-A177-3AD203B41FA5}">
                      <a16:colId xmlns:a16="http://schemas.microsoft.com/office/drawing/2014/main" val="3225118321"/>
                    </a:ext>
                  </a:extLst>
                </a:gridCol>
                <a:gridCol w="924674">
                  <a:extLst>
                    <a:ext uri="{9D8B030D-6E8A-4147-A177-3AD203B41FA5}">
                      <a16:colId xmlns:a16="http://schemas.microsoft.com/office/drawing/2014/main" val="2385316440"/>
                    </a:ext>
                  </a:extLst>
                </a:gridCol>
                <a:gridCol w="1438383">
                  <a:extLst>
                    <a:ext uri="{9D8B030D-6E8A-4147-A177-3AD203B41FA5}">
                      <a16:colId xmlns:a16="http://schemas.microsoft.com/office/drawing/2014/main" val="1685097845"/>
                    </a:ext>
                  </a:extLst>
                </a:gridCol>
                <a:gridCol w="930095">
                  <a:extLst>
                    <a:ext uri="{9D8B030D-6E8A-4147-A177-3AD203B41FA5}">
                      <a16:colId xmlns:a16="http://schemas.microsoft.com/office/drawing/2014/main" val="2807578374"/>
                    </a:ext>
                  </a:extLst>
                </a:gridCol>
                <a:gridCol w="2275442">
                  <a:extLst>
                    <a:ext uri="{9D8B030D-6E8A-4147-A177-3AD203B41FA5}">
                      <a16:colId xmlns:a16="http://schemas.microsoft.com/office/drawing/2014/main" val="1550697547"/>
                    </a:ext>
                  </a:extLst>
                </a:gridCol>
                <a:gridCol w="914398">
                  <a:extLst>
                    <a:ext uri="{9D8B030D-6E8A-4147-A177-3AD203B41FA5}">
                      <a16:colId xmlns:a16="http://schemas.microsoft.com/office/drawing/2014/main" val="8670086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Production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Income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Expenditures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78510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Elementary Education (6111)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85,000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Wages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85,000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Government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85,000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6676477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407669E-6A84-949E-5183-A325D3B8CE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9635395"/>
              </p:ext>
            </p:extLst>
          </p:nvPr>
        </p:nvGraphicFramePr>
        <p:xfrm>
          <a:off x="838200" y="5435283"/>
          <a:ext cx="956952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72821">
                  <a:extLst>
                    <a:ext uri="{9D8B030D-6E8A-4147-A177-3AD203B41FA5}">
                      <a16:colId xmlns:a16="http://schemas.microsoft.com/office/drawing/2014/main" val="3225118321"/>
                    </a:ext>
                  </a:extLst>
                </a:gridCol>
                <a:gridCol w="842481">
                  <a:extLst>
                    <a:ext uri="{9D8B030D-6E8A-4147-A177-3AD203B41FA5}">
                      <a16:colId xmlns:a16="http://schemas.microsoft.com/office/drawing/2014/main" val="2385316440"/>
                    </a:ext>
                  </a:extLst>
                </a:gridCol>
                <a:gridCol w="2034283">
                  <a:extLst>
                    <a:ext uri="{9D8B030D-6E8A-4147-A177-3AD203B41FA5}">
                      <a16:colId xmlns:a16="http://schemas.microsoft.com/office/drawing/2014/main" val="1685097845"/>
                    </a:ext>
                  </a:extLst>
                </a:gridCol>
                <a:gridCol w="930095">
                  <a:extLst>
                    <a:ext uri="{9D8B030D-6E8A-4147-A177-3AD203B41FA5}">
                      <a16:colId xmlns:a16="http://schemas.microsoft.com/office/drawing/2014/main" val="2807578374"/>
                    </a:ext>
                  </a:extLst>
                </a:gridCol>
                <a:gridCol w="2275442">
                  <a:extLst>
                    <a:ext uri="{9D8B030D-6E8A-4147-A177-3AD203B41FA5}">
                      <a16:colId xmlns:a16="http://schemas.microsoft.com/office/drawing/2014/main" val="1550697547"/>
                    </a:ext>
                  </a:extLst>
                </a:gridCol>
                <a:gridCol w="914398">
                  <a:extLst>
                    <a:ext uri="{9D8B030D-6E8A-4147-A177-3AD203B41FA5}">
                      <a16:colId xmlns:a16="http://schemas.microsoft.com/office/drawing/2014/main" val="8670086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Production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Income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Expenditures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78510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66764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126823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EC137-6372-768A-C03D-52AFA25752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Government Activity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A22B22-BE66-7EBE-D59D-E7A43A09A9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04818"/>
            <a:ext cx="10515600" cy="4872145"/>
          </a:xfrm>
        </p:spPr>
        <p:txBody>
          <a:bodyPr/>
          <a:lstStyle/>
          <a:p>
            <a:r>
              <a:rPr lang="en-US" dirty="0"/>
              <a:t>Example</a:t>
            </a:r>
          </a:p>
          <a:p>
            <a:pPr lvl="1"/>
            <a:r>
              <a:rPr lang="en-US" dirty="0"/>
              <a:t>The city of Towson hires the Baltimore Symphony Orchestra to play a free concert at a venue in Towson, and four people attend the concert</a:t>
            </a:r>
          </a:p>
          <a:p>
            <a:pPr lvl="1"/>
            <a:r>
              <a:rPr lang="en-US" dirty="0"/>
              <a:t>The musicians are paid $65,000 and rent out the venue costs $20,000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A new rail tunnel under Baltimore to replace the Baltimore and Potomac Tunnel costs 1 billion dollars, and only labor builds it </a:t>
            </a:r>
          </a:p>
          <a:p>
            <a:pPr lvl="2"/>
            <a:r>
              <a:rPr lang="en-US" dirty="0"/>
              <a:t>This is government expenditures and not investments (but there is a govt investment)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3715A4E-5D5C-2BFF-D175-EDEAED075E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6358257"/>
              </p:ext>
            </p:extLst>
          </p:nvPr>
        </p:nvGraphicFramePr>
        <p:xfrm>
          <a:off x="838200" y="2836142"/>
          <a:ext cx="9908568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26934">
                  <a:extLst>
                    <a:ext uri="{9D8B030D-6E8A-4147-A177-3AD203B41FA5}">
                      <a16:colId xmlns:a16="http://schemas.microsoft.com/office/drawing/2014/main" val="135914296"/>
                    </a:ext>
                  </a:extLst>
                </a:gridCol>
                <a:gridCol w="924674">
                  <a:extLst>
                    <a:ext uri="{9D8B030D-6E8A-4147-A177-3AD203B41FA5}">
                      <a16:colId xmlns:a16="http://schemas.microsoft.com/office/drawing/2014/main" val="659025220"/>
                    </a:ext>
                  </a:extLst>
                </a:gridCol>
                <a:gridCol w="2054831">
                  <a:extLst>
                    <a:ext uri="{9D8B030D-6E8A-4147-A177-3AD203B41FA5}">
                      <a16:colId xmlns:a16="http://schemas.microsoft.com/office/drawing/2014/main" val="2606763426"/>
                    </a:ext>
                  </a:extLst>
                </a:gridCol>
                <a:gridCol w="899273">
                  <a:extLst>
                    <a:ext uri="{9D8B030D-6E8A-4147-A177-3AD203B41FA5}">
                      <a16:colId xmlns:a16="http://schemas.microsoft.com/office/drawing/2014/main" val="3583693497"/>
                    </a:ext>
                  </a:extLst>
                </a:gridCol>
                <a:gridCol w="2244619">
                  <a:extLst>
                    <a:ext uri="{9D8B030D-6E8A-4147-A177-3AD203B41FA5}">
                      <a16:colId xmlns:a16="http://schemas.microsoft.com/office/drawing/2014/main" val="4058360713"/>
                    </a:ext>
                  </a:extLst>
                </a:gridCol>
                <a:gridCol w="1058237">
                  <a:extLst>
                    <a:ext uri="{9D8B030D-6E8A-4147-A177-3AD203B41FA5}">
                      <a16:colId xmlns:a16="http://schemas.microsoft.com/office/drawing/2014/main" val="15253260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Production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Income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Expenditure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96676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Arts &amp; Entertainment (71)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65,000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Wages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65,000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Government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85,000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94851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Lessors of Real Estate (531)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Rental Income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29617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85,000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Total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85,000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3539635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3B599E7-29D2-02C3-2ED6-9BCFF03AE6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6597905"/>
              </p:ext>
            </p:extLst>
          </p:nvPr>
        </p:nvGraphicFramePr>
        <p:xfrm>
          <a:off x="838200" y="5751195"/>
          <a:ext cx="9908568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95232">
                  <a:extLst>
                    <a:ext uri="{9D8B030D-6E8A-4147-A177-3AD203B41FA5}">
                      <a16:colId xmlns:a16="http://schemas.microsoft.com/office/drawing/2014/main" val="4261713078"/>
                    </a:ext>
                  </a:extLst>
                </a:gridCol>
                <a:gridCol w="991988">
                  <a:extLst>
                    <a:ext uri="{9D8B030D-6E8A-4147-A177-3AD203B41FA5}">
                      <a16:colId xmlns:a16="http://schemas.microsoft.com/office/drawing/2014/main" val="458011203"/>
                    </a:ext>
                  </a:extLst>
                </a:gridCol>
                <a:gridCol w="2147299">
                  <a:extLst>
                    <a:ext uri="{9D8B030D-6E8A-4147-A177-3AD203B41FA5}">
                      <a16:colId xmlns:a16="http://schemas.microsoft.com/office/drawing/2014/main" val="3162170187"/>
                    </a:ext>
                  </a:extLst>
                </a:gridCol>
                <a:gridCol w="971193">
                  <a:extLst>
                    <a:ext uri="{9D8B030D-6E8A-4147-A177-3AD203B41FA5}">
                      <a16:colId xmlns:a16="http://schemas.microsoft.com/office/drawing/2014/main" val="4150533584"/>
                    </a:ext>
                  </a:extLst>
                </a:gridCol>
                <a:gridCol w="2339829">
                  <a:extLst>
                    <a:ext uri="{9D8B030D-6E8A-4147-A177-3AD203B41FA5}">
                      <a16:colId xmlns:a16="http://schemas.microsoft.com/office/drawing/2014/main" val="692254350"/>
                    </a:ext>
                  </a:extLst>
                </a:gridCol>
                <a:gridCol w="963027">
                  <a:extLst>
                    <a:ext uri="{9D8B030D-6E8A-4147-A177-3AD203B41FA5}">
                      <a16:colId xmlns:a16="http://schemas.microsoft.com/office/drawing/2014/main" val="27814923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Production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Income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Expenditure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00272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Construction (237990)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billion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Wages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billion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Government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billion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3669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656693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5A33D1-1C6B-74B6-52ED-6F87FB5708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Depreciation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D256B59-FE7B-4B53-93AE-43C55EBB81B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Capital (machines, buildings, tools, etc.) </a:t>
                </a:r>
                <a:r>
                  <a:rPr lang="en-US" b="1" dirty="0"/>
                  <a:t>deteriorates</a:t>
                </a:r>
                <a:r>
                  <a:rPr lang="en-US" dirty="0"/>
                  <a:t> over time which is called depreciation</a:t>
                </a:r>
              </a:p>
              <a:p>
                <a:pPr lvl="1"/>
                <a:r>
                  <a:rPr lang="en-US" dirty="0"/>
                  <a:t>GDP is gross domestic product because it measured before accounting for depreciation</a:t>
                </a:r>
              </a:p>
              <a:p>
                <a:pPr lvl="1"/>
                <a:r>
                  <a:rPr lang="en-US" dirty="0"/>
                  <a:t>Note: there are different rates of deteriorations that we’ll cover later</a:t>
                </a:r>
              </a:p>
              <a:p>
                <a:pPr lvl="1"/>
                <a:r>
                  <a:rPr lang="en-US" dirty="0"/>
                  <a:t>We’ll cover more about depreciation in Week 2</a:t>
                </a:r>
              </a:p>
              <a:p>
                <a:r>
                  <a:rPr lang="en-US" dirty="0"/>
                  <a:t>Example</a:t>
                </a:r>
              </a:p>
              <a:p>
                <a:pPr lvl="1"/>
                <a:r>
                  <a:rPr lang="en-US" dirty="0"/>
                  <a:t>Zak’s Transportation Company owns a fleet of taxis</a:t>
                </a:r>
              </a:p>
              <a:p>
                <a:pPr lvl="1"/>
                <a:r>
                  <a:rPr lang="en-US" dirty="0"/>
                  <a:t>At the beginning of the year, the fleet is worth $1,000</a:t>
                </a:r>
              </a:p>
              <a:p>
                <a:pPr lvl="1"/>
                <a:r>
                  <a:rPr lang="en-US" dirty="0"/>
                  <a:t>The taxi depreciates completely in 5 years</a:t>
                </a:r>
              </a:p>
              <a:p>
                <a:pPr lvl="1"/>
                <a:r>
                  <a:rPr lang="en-US" dirty="0"/>
                  <a:t>Annual depreciation is estimated to be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$1000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𝑦𝑟𝑠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=$200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𝑝𝑒𝑟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𝑦𝑒𝑎𝑟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Wages are $200 and Revenue is $500</a:t>
                </a:r>
              </a:p>
              <a:p>
                <a:pPr lvl="1"/>
                <a:r>
                  <a:rPr lang="en-US" dirty="0"/>
                  <a:t>Total Profit is $500 - $200 - $200 = $100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D256B59-FE7B-4B53-93AE-43C55EBB81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2"/>
                <a:stretch>
                  <a:fillRect l="-965" t="-2439" b="-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044407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5A33D1-1C6B-74B6-52ED-6F87FB5708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Depreciation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256B59-FE7B-4B53-93AE-43C55EBB81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94544"/>
            <a:ext cx="10515600" cy="4882419"/>
          </a:xfrm>
        </p:spPr>
        <p:txBody>
          <a:bodyPr>
            <a:normAutofit/>
          </a:bodyPr>
          <a:lstStyle/>
          <a:p>
            <a:r>
              <a:rPr lang="en-US" dirty="0"/>
              <a:t>Taxi Example</a:t>
            </a:r>
          </a:p>
          <a:p>
            <a:pPr lvl="1"/>
            <a:r>
              <a:rPr lang="en-US" dirty="0"/>
              <a:t>When the company computes profits it knows its fleet has lost value over the year, so it subtracts depreciation</a:t>
            </a:r>
          </a:p>
          <a:p>
            <a:pPr lvl="1"/>
            <a:r>
              <a:rPr lang="en-US" dirty="0"/>
              <a:t>We need a before-depreciation measure, so we add depreciation back in</a:t>
            </a:r>
          </a:p>
          <a:p>
            <a:pPr lvl="1"/>
            <a:r>
              <a:rPr lang="en-US" dirty="0"/>
              <a:t>Our income measure needs to be consistent with our production measure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CAFEFF6-AFBF-F04E-B6DA-51039CBA5D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8113600"/>
              </p:ext>
            </p:extLst>
          </p:nvPr>
        </p:nvGraphicFramePr>
        <p:xfrm>
          <a:off x="844193" y="3345180"/>
          <a:ext cx="9713358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2676">
                  <a:extLst>
                    <a:ext uri="{9D8B030D-6E8A-4147-A177-3AD203B41FA5}">
                      <a16:colId xmlns:a16="http://schemas.microsoft.com/office/drawing/2014/main" val="3139128376"/>
                    </a:ext>
                  </a:extLst>
                </a:gridCol>
                <a:gridCol w="852755">
                  <a:extLst>
                    <a:ext uri="{9D8B030D-6E8A-4147-A177-3AD203B41FA5}">
                      <a16:colId xmlns:a16="http://schemas.microsoft.com/office/drawing/2014/main" val="3500084866"/>
                    </a:ext>
                  </a:extLst>
                </a:gridCol>
                <a:gridCol w="2979506">
                  <a:extLst>
                    <a:ext uri="{9D8B030D-6E8A-4147-A177-3AD203B41FA5}">
                      <a16:colId xmlns:a16="http://schemas.microsoft.com/office/drawing/2014/main" val="568249050"/>
                    </a:ext>
                  </a:extLst>
                </a:gridCol>
                <a:gridCol w="791110">
                  <a:extLst>
                    <a:ext uri="{9D8B030D-6E8A-4147-A177-3AD203B41FA5}">
                      <a16:colId xmlns:a16="http://schemas.microsoft.com/office/drawing/2014/main" val="402325764"/>
                    </a:ext>
                  </a:extLst>
                </a:gridCol>
                <a:gridCol w="2137025">
                  <a:extLst>
                    <a:ext uri="{9D8B030D-6E8A-4147-A177-3AD203B41FA5}">
                      <a16:colId xmlns:a16="http://schemas.microsoft.com/office/drawing/2014/main" val="672680638"/>
                    </a:ext>
                  </a:extLst>
                </a:gridCol>
                <a:gridCol w="760286">
                  <a:extLst>
                    <a:ext uri="{9D8B030D-6E8A-4147-A177-3AD203B41FA5}">
                      <a16:colId xmlns:a16="http://schemas.microsoft.com/office/drawing/2014/main" val="16964943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Production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Income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Expenditures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80939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Taxi Service (485310)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Corporate Profits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Consumption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2345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Revenue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19859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Wages Paid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63691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Depreciation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-200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70491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Total Profit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56797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Wages Received 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200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48935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Depreciation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13695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19795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154274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200583-5050-858E-09B6-724C1E990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Non-Market Activities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6CCA41-8D5A-D6CF-194C-0F43B94D55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4184"/>
            <a:ext cx="10515600" cy="4682779"/>
          </a:xfrm>
        </p:spPr>
        <p:txBody>
          <a:bodyPr/>
          <a:lstStyle/>
          <a:p>
            <a:r>
              <a:rPr lang="en-US" dirty="0"/>
              <a:t>Non-market activities are usually not included in GDP</a:t>
            </a:r>
          </a:p>
          <a:p>
            <a:pPr lvl="1"/>
            <a:r>
              <a:rPr lang="en-US" dirty="0"/>
              <a:t>An exception is </a:t>
            </a:r>
            <a:r>
              <a:rPr lang="en-US" b="1" dirty="0"/>
              <a:t>housing services </a:t>
            </a:r>
            <a:r>
              <a:rPr lang="en-US" dirty="0"/>
              <a:t>and imputed owner-occupied income</a:t>
            </a:r>
          </a:p>
          <a:p>
            <a:pPr lvl="1"/>
            <a:r>
              <a:rPr lang="en-US" dirty="0"/>
              <a:t>We usually only measure an activity if it is sold on the market</a:t>
            </a:r>
          </a:p>
          <a:p>
            <a:r>
              <a:rPr lang="en-US" dirty="0"/>
              <a:t>Examples</a:t>
            </a:r>
          </a:p>
          <a:p>
            <a:pPr lvl="1"/>
            <a:r>
              <a:rPr lang="en-US" dirty="0"/>
              <a:t>Mary mows Andy’s lawn for $25. Andy takes care of Mary’s kids for $25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Andy mows his own lawn.  Mary takes care of her own kids.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5B7EB5F-7974-DC5A-806A-596E4D9944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5033169"/>
              </p:ext>
            </p:extLst>
          </p:nvPr>
        </p:nvGraphicFramePr>
        <p:xfrm>
          <a:off x="953213" y="3880456"/>
          <a:ext cx="8994169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79237">
                  <a:extLst>
                    <a:ext uri="{9D8B030D-6E8A-4147-A177-3AD203B41FA5}">
                      <a16:colId xmlns:a16="http://schemas.microsoft.com/office/drawing/2014/main" val="4145234012"/>
                    </a:ext>
                  </a:extLst>
                </a:gridCol>
                <a:gridCol w="936652">
                  <a:extLst>
                    <a:ext uri="{9D8B030D-6E8A-4147-A177-3AD203B41FA5}">
                      <a16:colId xmlns:a16="http://schemas.microsoft.com/office/drawing/2014/main" val="2232742784"/>
                    </a:ext>
                  </a:extLst>
                </a:gridCol>
                <a:gridCol w="2008598">
                  <a:extLst>
                    <a:ext uri="{9D8B030D-6E8A-4147-A177-3AD203B41FA5}">
                      <a16:colId xmlns:a16="http://schemas.microsoft.com/office/drawing/2014/main" val="1645951793"/>
                    </a:ext>
                  </a:extLst>
                </a:gridCol>
                <a:gridCol w="749321">
                  <a:extLst>
                    <a:ext uri="{9D8B030D-6E8A-4147-A177-3AD203B41FA5}">
                      <a16:colId xmlns:a16="http://schemas.microsoft.com/office/drawing/2014/main" val="736756813"/>
                    </a:ext>
                  </a:extLst>
                </a:gridCol>
                <a:gridCol w="1946155">
                  <a:extLst>
                    <a:ext uri="{9D8B030D-6E8A-4147-A177-3AD203B41FA5}">
                      <a16:colId xmlns:a16="http://schemas.microsoft.com/office/drawing/2014/main" val="1466693587"/>
                    </a:ext>
                  </a:extLst>
                </a:gridCol>
                <a:gridCol w="874206">
                  <a:extLst>
                    <a:ext uri="{9D8B030D-6E8A-4147-A177-3AD203B41FA5}">
                      <a16:colId xmlns:a16="http://schemas.microsoft.com/office/drawing/2014/main" val="40628043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Production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Income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Expenditures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69611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Gardening (561730)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Proprietor Income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Consumption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34555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Babysitting (624410)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47060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5450961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8E18182-9D7C-772A-7395-8151CFB1A2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5503608"/>
              </p:ext>
            </p:extLst>
          </p:nvPr>
        </p:nvGraphicFramePr>
        <p:xfrm>
          <a:off x="953213" y="6012979"/>
          <a:ext cx="8994168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18709">
                  <a:extLst>
                    <a:ext uri="{9D8B030D-6E8A-4147-A177-3AD203B41FA5}">
                      <a16:colId xmlns:a16="http://schemas.microsoft.com/office/drawing/2014/main" val="3031271901"/>
                    </a:ext>
                  </a:extLst>
                </a:gridCol>
                <a:gridCol w="678094">
                  <a:extLst>
                    <a:ext uri="{9D8B030D-6E8A-4147-A177-3AD203B41FA5}">
                      <a16:colId xmlns:a16="http://schemas.microsoft.com/office/drawing/2014/main" val="286420456"/>
                    </a:ext>
                  </a:extLst>
                </a:gridCol>
                <a:gridCol w="2219218">
                  <a:extLst>
                    <a:ext uri="{9D8B030D-6E8A-4147-A177-3AD203B41FA5}">
                      <a16:colId xmlns:a16="http://schemas.microsoft.com/office/drawing/2014/main" val="1583027473"/>
                    </a:ext>
                  </a:extLst>
                </a:gridCol>
                <a:gridCol w="680091">
                  <a:extLst>
                    <a:ext uri="{9D8B030D-6E8A-4147-A177-3AD203B41FA5}">
                      <a16:colId xmlns:a16="http://schemas.microsoft.com/office/drawing/2014/main" val="923803984"/>
                    </a:ext>
                  </a:extLst>
                </a:gridCol>
                <a:gridCol w="2227496">
                  <a:extLst>
                    <a:ext uri="{9D8B030D-6E8A-4147-A177-3AD203B41FA5}">
                      <a16:colId xmlns:a16="http://schemas.microsoft.com/office/drawing/2014/main" val="850896902"/>
                    </a:ext>
                  </a:extLst>
                </a:gridCol>
                <a:gridCol w="770560">
                  <a:extLst>
                    <a:ext uri="{9D8B030D-6E8A-4147-A177-3AD203B41FA5}">
                      <a16:colId xmlns:a16="http://schemas.microsoft.com/office/drawing/2014/main" val="2414988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Production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Income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Expenditures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34822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61661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298538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A337AC-0729-87BA-F7D1-359BC4E18C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GDP Comparisons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56DF91-134D-41BD-E513-C07583F52A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0148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B5E9AB-7E44-8B1F-7850-CF2A6DCE7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Comparisons of GDP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45E475-5037-7253-14BF-077FFFAE5D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Two ways to compare GDP</a:t>
            </a:r>
          </a:p>
          <a:p>
            <a:pPr lvl="1"/>
            <a:r>
              <a:rPr lang="en-US" dirty="0"/>
              <a:t>Compare GDP across countries (at a point in time or across time)</a:t>
            </a:r>
          </a:p>
          <a:p>
            <a:pPr lvl="1"/>
            <a:r>
              <a:rPr lang="en-US" dirty="0"/>
              <a:t>Compare GDP within a country over time</a:t>
            </a:r>
          </a:p>
          <a:p>
            <a:r>
              <a:rPr lang="en-US" dirty="0"/>
              <a:t>Problem</a:t>
            </a:r>
          </a:p>
          <a:p>
            <a:pPr lvl="1"/>
            <a:r>
              <a:rPr lang="en-US" dirty="0"/>
              <a:t>We we </a:t>
            </a:r>
            <a:r>
              <a:rPr lang="en-US"/>
              <a:t>measure GDP </a:t>
            </a:r>
            <a:r>
              <a:rPr lang="en-US" dirty="0"/>
              <a:t>in the US, it is measured in US Dollars</a:t>
            </a:r>
          </a:p>
          <a:p>
            <a:pPr lvl="1"/>
            <a:r>
              <a:rPr lang="en-US" dirty="0"/>
              <a:t>The amount of goods and services you get for one dollar is not the same across countries (purchasing parity) or across time (inflation)</a:t>
            </a:r>
          </a:p>
          <a:p>
            <a:r>
              <a:rPr lang="en-US" dirty="0"/>
              <a:t>Nominal GDP</a:t>
            </a:r>
          </a:p>
          <a:p>
            <a:pPr lvl="1"/>
            <a:r>
              <a:rPr lang="en-US" dirty="0"/>
              <a:t>The total value of goods and services provided valued in units at time of production</a:t>
            </a:r>
          </a:p>
          <a:p>
            <a:r>
              <a:rPr lang="en-US" dirty="0"/>
              <a:t>Real GDP</a:t>
            </a:r>
          </a:p>
          <a:p>
            <a:pPr lvl="1"/>
            <a:r>
              <a:rPr lang="en-US" dirty="0"/>
              <a:t>The total value of goods and services produced, valued in units that are comparable across time, such as 2019 dollars; we deflate our measures to compare 2023 to 2019</a:t>
            </a:r>
          </a:p>
        </p:txBody>
      </p:sp>
    </p:spTree>
    <p:extLst>
      <p:ext uri="{BB962C8B-B14F-4D97-AF65-F5344CB8AC3E}">
        <p14:creationId xmlns:p14="http://schemas.microsoft.com/office/powerpoint/2010/main" val="27138335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78EF12-D7E0-4324-73C5-74930B7BC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the Course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357E4E-8163-C501-79F0-B8C5AF44AB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Questions that we will assess to understanding the aggregate economy in the short-run and long-run</a:t>
            </a:r>
          </a:p>
          <a:p>
            <a:r>
              <a:rPr lang="en-US" dirty="0"/>
              <a:t>How do we measure economic activity and what isn’t included?</a:t>
            </a:r>
          </a:p>
          <a:p>
            <a:r>
              <a:rPr lang="en-US" dirty="0"/>
              <a:t>Why do some countries grow and why does growth differ?</a:t>
            </a:r>
          </a:p>
          <a:p>
            <a:r>
              <a:rPr lang="en-US" dirty="0"/>
              <a:t>How do people make consumption, investment, and labor decisions?</a:t>
            </a:r>
          </a:p>
          <a:p>
            <a:r>
              <a:rPr lang="en-US" dirty="0"/>
              <a:t>What determines inflation and unemployment</a:t>
            </a:r>
          </a:p>
          <a:p>
            <a:r>
              <a:rPr lang="en-US" dirty="0"/>
              <a:t>Why are there expansions and recessions in the economy?</a:t>
            </a:r>
          </a:p>
          <a:p>
            <a:r>
              <a:rPr lang="en-US" dirty="0"/>
              <a:t>How does government monetary and fiscal policy affect economic activity?</a:t>
            </a:r>
          </a:p>
          <a:p>
            <a:r>
              <a:rPr lang="en-US" dirty="0"/>
              <a:t>How does open economy impact economic activity?</a:t>
            </a:r>
          </a:p>
        </p:txBody>
      </p:sp>
    </p:spTree>
    <p:extLst>
      <p:ext uri="{BB962C8B-B14F-4D97-AF65-F5344CB8AC3E}">
        <p14:creationId xmlns:p14="http://schemas.microsoft.com/office/powerpoint/2010/main" val="26365131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135E67-6EE8-B9DE-B124-63E8515BEC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 GDP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7FDE23-5CC0-0B0B-78F1-6207A3A8A9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/>
          <a:lstStyle/>
          <a:p>
            <a:r>
              <a:rPr lang="en-US" dirty="0"/>
              <a:t>There are three ways we can calculate Real GDP</a:t>
            </a:r>
          </a:p>
          <a:p>
            <a:pPr lvl="1"/>
            <a:r>
              <a:rPr lang="en-US" dirty="0"/>
              <a:t>Base year prices</a:t>
            </a:r>
          </a:p>
          <a:p>
            <a:pPr lvl="1"/>
            <a:r>
              <a:rPr lang="en-US" dirty="0"/>
              <a:t>Final year prices</a:t>
            </a:r>
          </a:p>
          <a:p>
            <a:pPr lvl="1"/>
            <a:r>
              <a:rPr lang="en-US" dirty="0"/>
              <a:t>Chained prices</a:t>
            </a:r>
          </a:p>
          <a:p>
            <a:r>
              <a:rPr lang="en-US" dirty="0"/>
              <a:t>What if we don’t use deflators?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Note</a:t>
            </a:r>
          </a:p>
          <a:p>
            <a:pPr lvl="1"/>
            <a:r>
              <a:rPr lang="en-US" dirty="0"/>
              <a:t>Output did not change, but prices grew; there was no growth 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E3E369C-1192-72A3-BCA7-95A365D977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6837751"/>
              </p:ext>
            </p:extLst>
          </p:nvPr>
        </p:nvGraphicFramePr>
        <p:xfrm>
          <a:off x="838200" y="4001294"/>
          <a:ext cx="9456508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79688">
                  <a:extLst>
                    <a:ext uri="{9D8B030D-6E8A-4147-A177-3AD203B41FA5}">
                      <a16:colId xmlns:a16="http://schemas.microsoft.com/office/drawing/2014/main" val="3009268719"/>
                    </a:ext>
                  </a:extLst>
                </a:gridCol>
                <a:gridCol w="1148566">
                  <a:extLst>
                    <a:ext uri="{9D8B030D-6E8A-4147-A177-3AD203B41FA5}">
                      <a16:colId xmlns:a16="http://schemas.microsoft.com/office/drawing/2014/main" val="1964288086"/>
                    </a:ext>
                  </a:extLst>
                </a:gridCol>
                <a:gridCol w="3875497">
                  <a:extLst>
                    <a:ext uri="{9D8B030D-6E8A-4147-A177-3AD203B41FA5}">
                      <a16:colId xmlns:a16="http://schemas.microsoft.com/office/drawing/2014/main" val="2584700631"/>
                    </a:ext>
                  </a:extLst>
                </a:gridCol>
                <a:gridCol w="852757">
                  <a:extLst>
                    <a:ext uri="{9D8B030D-6E8A-4147-A177-3AD203B41FA5}">
                      <a16:colId xmlns:a16="http://schemas.microsoft.com/office/drawing/2014/main" val="17955289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2017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16265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Manufacturing (50 balls, $10 each)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Manufacturing (50 balls, $20 each)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$1,000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02911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Education (10 teachers, $100 each)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$1,000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Education (10 teachers, $200 each)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$2,000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59626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Total (2017 dollars)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$1,500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Total (2018 dollars)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$3,000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99761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374000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BB0854-64EF-3400-1223-928470051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 GDP Base Year in Prices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42ED3B1-5EF6-6698-9AD5-FEC084600B8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We can compare output between two year by setting the prices to the base year</a:t>
                </a:r>
              </a:p>
              <a:p>
                <a:pPr lvl="1"/>
                <a:r>
                  <a:rPr lang="en-US" dirty="0"/>
                  <a:t>We set the prices to the base year or year 0 to measure the value of all goods and services</a:t>
                </a:r>
              </a:p>
              <a:p>
                <a:pPr lvl="1"/>
                <a:r>
                  <a:rPr lang="en-US" b="0" dirty="0"/>
                  <a:t>General formula: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𝑖𝑡</m:t>
                            </m:r>
                          </m:sub>
                        </m:sSub>
                      </m:e>
                    </m:nary>
                  </m:oMath>
                </a14:m>
                <a:endParaRPr lang="en-US" dirty="0"/>
              </a:p>
              <a:p>
                <a:r>
                  <a:rPr lang="en-US" dirty="0"/>
                  <a:t>Where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is the real GDP in year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 and when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is real GDP in year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is the price of a certain good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in the base year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is the quantity of good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produced in year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dirty="0"/>
              </a:p>
              <a:p>
                <a:r>
                  <a:rPr lang="en-US" dirty="0"/>
                  <a:t>For base year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nary>
                  </m:oMath>
                </a14:m>
                <a:endParaRPr lang="en-US" dirty="0"/>
              </a:p>
              <a:p>
                <a:r>
                  <a:rPr lang="en-US" dirty="0"/>
                  <a:t>For year 1: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nary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42ED3B1-5EF6-6698-9AD5-FEC084600B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8" r="-483" b="-215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496385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C10476-BE77-8D7B-73F1-D2F3D9172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 GDP in Base Year Prices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B5087BA-D6BD-B12F-A019-DA0EFB64C80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97285"/>
                <a:ext cx="10515600" cy="5322014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Example: We have the following production in nominal dollars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Set the prices to the base year</a:t>
                </a:r>
              </a:p>
              <a:p>
                <a:endParaRPr lang="en-US" b="0" i="1" dirty="0">
                  <a:latin typeface="Cambria Math" panose="02040503050406030204" pitchFamily="18" charset="0"/>
                </a:endParaRPr>
              </a:p>
              <a:p>
                <a:endParaRPr lang="en-US" i="1" dirty="0">
                  <a:latin typeface="Cambria Math" panose="02040503050406030204" pitchFamily="18" charset="0"/>
                </a:endParaRPr>
              </a:p>
              <a:p>
                <a:endParaRPr lang="en-US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𝑔𝑟𝑜𝑤𝑡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nary>
                              <m:naryPr>
                                <m:chr m:val="∑"/>
                                <m:supHide m:val="on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/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𝑖𝑡</m:t>
                                    </m:r>
                                  </m:sub>
                                </m:sSub>
                              </m:e>
                            </m:nary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∑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den>
                        </m:f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−1=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2,5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1,500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−1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∗100%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=70%</m:t>
                    </m:r>
                  </m:oMath>
                </a14:m>
                <a:endParaRPr lang="en-US" dirty="0"/>
              </a:p>
              <a:p>
                <a:r>
                  <a:rPr lang="en-US" dirty="0"/>
                  <a:t>Can you think of a potential issue with this?</a:t>
                </a:r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B5087BA-D6BD-B12F-A019-DA0EFB64C80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97285"/>
                <a:ext cx="10515600" cy="5322014"/>
              </a:xfrm>
              <a:blipFill>
                <a:blip r:embed="rId2"/>
                <a:stretch>
                  <a:fillRect l="-1086" t="-2619" b="-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EE91449-0911-F0EB-A024-388C67AFBE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6273757"/>
              </p:ext>
            </p:extLst>
          </p:nvPr>
        </p:nvGraphicFramePr>
        <p:xfrm>
          <a:off x="984035" y="1801801"/>
          <a:ext cx="9937394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72929">
                  <a:extLst>
                    <a:ext uri="{9D8B030D-6E8A-4147-A177-3AD203B41FA5}">
                      <a16:colId xmlns:a16="http://schemas.microsoft.com/office/drawing/2014/main" val="4162237005"/>
                    </a:ext>
                  </a:extLst>
                </a:gridCol>
                <a:gridCol w="795768">
                  <a:extLst>
                    <a:ext uri="{9D8B030D-6E8A-4147-A177-3AD203B41FA5}">
                      <a16:colId xmlns:a16="http://schemas.microsoft.com/office/drawing/2014/main" val="4131814219"/>
                    </a:ext>
                  </a:extLst>
                </a:gridCol>
                <a:gridCol w="4160799">
                  <a:extLst>
                    <a:ext uri="{9D8B030D-6E8A-4147-A177-3AD203B41FA5}">
                      <a16:colId xmlns:a16="http://schemas.microsoft.com/office/drawing/2014/main" val="3987801273"/>
                    </a:ext>
                  </a:extLst>
                </a:gridCol>
                <a:gridCol w="807898">
                  <a:extLst>
                    <a:ext uri="{9D8B030D-6E8A-4147-A177-3AD203B41FA5}">
                      <a16:colId xmlns:a16="http://schemas.microsoft.com/office/drawing/2014/main" val="3135962433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en-US" dirty="0"/>
                        <a:t>Production (2017)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dirty="0"/>
                        <a:t>Production (2018)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1980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Agriculture (10 tons of wheat, $50 each)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Agriculture (11 tons of wheat, $60 each)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14818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Manufacturing (1 computer, $1,000)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Manufacturing (2 computers, $600 each)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1,200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16988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Total (2017 dollars)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1,500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Total (2018 dollars)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1,860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7025659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FF1D2FC-D18A-8722-A464-21EA30BC9B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4919457"/>
              </p:ext>
            </p:extLst>
          </p:nvPr>
        </p:nvGraphicFramePr>
        <p:xfrm>
          <a:off x="984035" y="3890025"/>
          <a:ext cx="9937394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72929">
                  <a:extLst>
                    <a:ext uri="{9D8B030D-6E8A-4147-A177-3AD203B41FA5}">
                      <a16:colId xmlns:a16="http://schemas.microsoft.com/office/drawing/2014/main" val="4162237005"/>
                    </a:ext>
                  </a:extLst>
                </a:gridCol>
                <a:gridCol w="795768">
                  <a:extLst>
                    <a:ext uri="{9D8B030D-6E8A-4147-A177-3AD203B41FA5}">
                      <a16:colId xmlns:a16="http://schemas.microsoft.com/office/drawing/2014/main" val="4131814219"/>
                    </a:ext>
                  </a:extLst>
                </a:gridCol>
                <a:gridCol w="4160799">
                  <a:extLst>
                    <a:ext uri="{9D8B030D-6E8A-4147-A177-3AD203B41FA5}">
                      <a16:colId xmlns:a16="http://schemas.microsoft.com/office/drawing/2014/main" val="3987801273"/>
                    </a:ext>
                  </a:extLst>
                </a:gridCol>
                <a:gridCol w="807898">
                  <a:extLst>
                    <a:ext uri="{9D8B030D-6E8A-4147-A177-3AD203B41FA5}">
                      <a16:colId xmlns:a16="http://schemas.microsoft.com/office/drawing/2014/main" val="3135962433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en-US" dirty="0"/>
                        <a:t>Production (2017)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dirty="0"/>
                        <a:t>Production (2018) in 2017 dollars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1980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Agriculture (10 tons of wheat, $50 each)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Agriculture (11 tons of wheat, $50 each)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14818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Manufacturing (1 computer, $1,000)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Manufacturing (2 computers, $1,000 each)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16988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Total (2017 dollars)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1,500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Total (2018 dollars)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2,550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70256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208927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C10476-BE77-8D7B-73F1-D2F3D9172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 GDP in Base Year Prices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5087BA-D6BD-B12F-A019-DA0EFB64C8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66464"/>
            <a:ext cx="10515600" cy="5291190"/>
          </a:xfrm>
        </p:spPr>
        <p:txBody>
          <a:bodyPr>
            <a:normAutofit/>
          </a:bodyPr>
          <a:lstStyle/>
          <a:p>
            <a:r>
              <a:rPr lang="en-US" dirty="0"/>
              <a:t>Example: We have the following production in nominal dollars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r>
              <a:rPr lang="en-US" dirty="0"/>
              <a:t>Set the prices to the base year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BLS makes </a:t>
            </a:r>
            <a:r>
              <a:rPr lang="en-US" b="1" dirty="0"/>
              <a:t>quality adjustments </a:t>
            </a:r>
            <a:r>
              <a:rPr lang="en-US" dirty="0"/>
              <a:t>to the PPI &amp; CPI to look at only price changes</a:t>
            </a:r>
          </a:p>
          <a:p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EE91449-0911-F0EB-A024-388C67AFBE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8135132"/>
              </p:ext>
            </p:extLst>
          </p:nvPr>
        </p:nvGraphicFramePr>
        <p:xfrm>
          <a:off x="984035" y="1820878"/>
          <a:ext cx="9937394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72929">
                  <a:extLst>
                    <a:ext uri="{9D8B030D-6E8A-4147-A177-3AD203B41FA5}">
                      <a16:colId xmlns:a16="http://schemas.microsoft.com/office/drawing/2014/main" val="4162237005"/>
                    </a:ext>
                  </a:extLst>
                </a:gridCol>
                <a:gridCol w="795768">
                  <a:extLst>
                    <a:ext uri="{9D8B030D-6E8A-4147-A177-3AD203B41FA5}">
                      <a16:colId xmlns:a16="http://schemas.microsoft.com/office/drawing/2014/main" val="4131814219"/>
                    </a:ext>
                  </a:extLst>
                </a:gridCol>
                <a:gridCol w="4160799">
                  <a:extLst>
                    <a:ext uri="{9D8B030D-6E8A-4147-A177-3AD203B41FA5}">
                      <a16:colId xmlns:a16="http://schemas.microsoft.com/office/drawing/2014/main" val="3987801273"/>
                    </a:ext>
                  </a:extLst>
                </a:gridCol>
                <a:gridCol w="807898">
                  <a:extLst>
                    <a:ext uri="{9D8B030D-6E8A-4147-A177-3AD203B41FA5}">
                      <a16:colId xmlns:a16="http://schemas.microsoft.com/office/drawing/2014/main" val="3135962433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en-US" dirty="0"/>
                        <a:t>Production (2017) in 2017 dollars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dirty="0"/>
                        <a:t>Production (2018) in 2018 dollars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1980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Agriculture (10 tons of wheat, $50 each)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Agriculture (11 tons of wheat, $60 each)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14818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Manufacturing (1 computer, $1,000)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Manufacturing (2 computers, $600 each)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1,200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16988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Total (2017 dollars)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1,500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Total (2018 dollars)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1,860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7025659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FF1D2FC-D18A-8722-A464-21EA30BC9B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8485463"/>
              </p:ext>
            </p:extLst>
          </p:nvPr>
        </p:nvGraphicFramePr>
        <p:xfrm>
          <a:off x="984035" y="4008176"/>
          <a:ext cx="9937394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72929">
                  <a:extLst>
                    <a:ext uri="{9D8B030D-6E8A-4147-A177-3AD203B41FA5}">
                      <a16:colId xmlns:a16="http://schemas.microsoft.com/office/drawing/2014/main" val="4162237005"/>
                    </a:ext>
                  </a:extLst>
                </a:gridCol>
                <a:gridCol w="795768">
                  <a:extLst>
                    <a:ext uri="{9D8B030D-6E8A-4147-A177-3AD203B41FA5}">
                      <a16:colId xmlns:a16="http://schemas.microsoft.com/office/drawing/2014/main" val="4131814219"/>
                    </a:ext>
                  </a:extLst>
                </a:gridCol>
                <a:gridCol w="4160799">
                  <a:extLst>
                    <a:ext uri="{9D8B030D-6E8A-4147-A177-3AD203B41FA5}">
                      <a16:colId xmlns:a16="http://schemas.microsoft.com/office/drawing/2014/main" val="3987801273"/>
                    </a:ext>
                  </a:extLst>
                </a:gridCol>
                <a:gridCol w="807898">
                  <a:extLst>
                    <a:ext uri="{9D8B030D-6E8A-4147-A177-3AD203B41FA5}">
                      <a16:colId xmlns:a16="http://schemas.microsoft.com/office/drawing/2014/main" val="3135962433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en-US" dirty="0"/>
                        <a:t>Production (2017) in 2017 dollars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dirty="0"/>
                        <a:t>Production (2018) in 2017 dollars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1980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Agriculture (10 tons of wheat, $50 each)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Agriculture (11 tons of wheat, $50 each)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14818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Manufacturing (1 computer, $1,000)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Manufacturing (2 computers, $1,000 each)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16988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Total (2017 dollars)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1,500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Total (2018 dollars)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2,550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70256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852162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0E60E-B2EE-A5D9-4393-C6D3D97E80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 GDP in Final Year Prices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B9E325C-7141-5659-4A61-E0AED1D18D9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This is similar to base year price methodology, but we use the final year prices instead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lvl="1"/>
                <a:endParaRPr lang="en-US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𝐺𝑟𝑜𝑤𝑡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nary>
                              <m:naryPr>
                                <m:chr m:val="∑"/>
                                <m:supHide m:val="on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/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𝑖𝑡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𝑖𝑡</m:t>
                                    </m:r>
                                  </m:sub>
                                </m:sSub>
                              </m:e>
                            </m:nary>
                          </m:num>
                          <m:den>
                            <m:nary>
                              <m:naryPr>
                                <m:chr m:val="∑"/>
                                <m:supHide m:val="on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/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𝑖𝑡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nary>
                          </m:den>
                        </m:f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−1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1,860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1,200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−1=55%</m:t>
                    </m:r>
                  </m:oMath>
                </a14:m>
                <a:endParaRPr lang="en-US" dirty="0"/>
              </a:p>
              <a:p>
                <a:r>
                  <a:rPr lang="en-US" dirty="0"/>
                  <a:t>Notice:</a:t>
                </a:r>
              </a:p>
              <a:p>
                <a:pPr lvl="1"/>
                <a:r>
                  <a:rPr lang="en-US" dirty="0"/>
                  <a:t>Using base year prices growth was 70%, but 55% in final year prices</a:t>
                </a:r>
              </a:p>
              <a:p>
                <a:pPr lvl="1"/>
                <a:r>
                  <a:rPr lang="en-US" dirty="0"/>
                  <a:t>Manufacturing doubled in output, but prices fells</a:t>
                </a:r>
              </a:p>
              <a:p>
                <a:pPr lvl="1"/>
                <a:r>
                  <a:rPr lang="en-US" dirty="0"/>
                  <a:t>Agriculture output grew 10%, but prices grew more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B9E325C-7141-5659-4A61-E0AED1D18D9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2"/>
                <a:stretch>
                  <a:fillRect l="-965" t="-2439" b="-13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3B4112C-881B-FB8B-A2E3-D15C9469F1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7325778"/>
              </p:ext>
            </p:extLst>
          </p:nvPr>
        </p:nvGraphicFramePr>
        <p:xfrm>
          <a:off x="838200" y="2687320"/>
          <a:ext cx="9937394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72929">
                  <a:extLst>
                    <a:ext uri="{9D8B030D-6E8A-4147-A177-3AD203B41FA5}">
                      <a16:colId xmlns:a16="http://schemas.microsoft.com/office/drawing/2014/main" val="4162237005"/>
                    </a:ext>
                  </a:extLst>
                </a:gridCol>
                <a:gridCol w="795768">
                  <a:extLst>
                    <a:ext uri="{9D8B030D-6E8A-4147-A177-3AD203B41FA5}">
                      <a16:colId xmlns:a16="http://schemas.microsoft.com/office/drawing/2014/main" val="4131814219"/>
                    </a:ext>
                  </a:extLst>
                </a:gridCol>
                <a:gridCol w="4160799">
                  <a:extLst>
                    <a:ext uri="{9D8B030D-6E8A-4147-A177-3AD203B41FA5}">
                      <a16:colId xmlns:a16="http://schemas.microsoft.com/office/drawing/2014/main" val="3987801273"/>
                    </a:ext>
                  </a:extLst>
                </a:gridCol>
                <a:gridCol w="807898">
                  <a:extLst>
                    <a:ext uri="{9D8B030D-6E8A-4147-A177-3AD203B41FA5}">
                      <a16:colId xmlns:a16="http://schemas.microsoft.com/office/drawing/2014/main" val="3135962433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en-US" dirty="0"/>
                        <a:t>Production (2017) in 2018 dollars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dirty="0"/>
                        <a:t>Production (2018) in 2018 dollars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1980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Agriculture (10 tons of wheat, $60 each)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Agriculture (11 tons of wheat, $60 each)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14818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Manufacturing (1 computer, $600)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Manufacturing (2 computers, $600 each)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1,200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16988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Total (2017 dollars)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1,200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Total (2018 dollars)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1,860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70256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389288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395D7C-A60D-D90E-2D10-FE1CB1630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 GDP in Chained Prices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EEE7876-639B-5F42-EB15-A399D9D5E20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Growth between two time periods</a:t>
                </a:r>
              </a:p>
              <a:p>
                <a:pPr lvl="1"/>
                <a:r>
                  <a:rPr lang="en-US" dirty="0"/>
                  <a:t>Base Year: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sup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nary>
                      </m:num>
                      <m:den>
                        <m:nary>
                          <m:naryPr>
                            <m:chr m:val="∑"/>
                            <m:sup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nary>
                      </m:den>
                    </m:f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Final Year:</a:t>
                </a:r>
                <a:r>
                  <a:rPr lang="en-US" b="0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sup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nary>
                      </m:num>
                      <m:den>
                        <m:nary>
                          <m:naryPr>
                            <m:chr m:val="∑"/>
                            <m:sup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nary>
                      </m:den>
                    </m:f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In general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sup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nary>
                      </m:num>
                      <m:den>
                        <m:nary>
                          <m:naryPr>
                            <m:chr m:val="∑"/>
                            <m:sup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nary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≠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sup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nary>
                      </m:num>
                      <m:den>
                        <m:nary>
                          <m:naryPr>
                            <m:chr m:val="∑"/>
                            <m:sup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nary>
                      </m:den>
                    </m:f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Another alternative: Real GDP in Chained Prices</a:t>
                </a:r>
              </a:p>
              <a:p>
                <a:pPr lvl="1"/>
                <a:r>
                  <a:rPr lang="en-US" dirty="0"/>
                  <a:t>Neither Base or Final year appears to be preferable</a:t>
                </a:r>
              </a:p>
              <a:p>
                <a:pPr lvl="1"/>
                <a:r>
                  <a:rPr lang="en-US" dirty="0"/>
                  <a:t>What we can do is to take an average of the two growth rates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EEE7876-639B-5F42-EB15-A399D9D5E20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004469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3E8A1-7945-43A7-6E5F-4BFBF0587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 GDP in Chained Prices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BBEFA1E-232A-B4BE-E747-47516D521E9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801206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Chained Prices </a:t>
                </a:r>
              </a:p>
              <a:p>
                <a:pPr lvl="1"/>
                <a:r>
                  <a:rPr lang="en-US" dirty="0"/>
                  <a:t>Comes from the fact that the estimate of real GDP in any given year will be the result of a chain of calculations linking that year to the base year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r>
                  <a:rPr lang="en-US" dirty="0"/>
                  <a:t>Chained Prices Growth Rates</a:t>
                </a:r>
              </a:p>
              <a:p>
                <a:pPr lvl="1"/>
                <a:r>
                  <a:rPr lang="en-US" dirty="0"/>
                  <a:t>Calculate the growth rates between two years using base and final year prices</a:t>
                </a:r>
              </a:p>
              <a:p>
                <a:pPr lvl="1"/>
                <a:r>
                  <a:rPr lang="en-US" dirty="0"/>
                  <a:t>Compute real GDP in year 1 by adding the average growth rate to year 0 GDP</a:t>
                </a:r>
              </a:p>
              <a:p>
                <a:pPr lvl="1"/>
                <a:r>
                  <a:rPr lang="en-US" dirty="0"/>
                  <a:t>Repeat this process for years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2, 3, 4, …,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dirty="0"/>
                  <a:t> being the new base year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being the final year</a:t>
                </a:r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BBEFA1E-232A-B4BE-E747-47516D521E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801206"/>
              </a:xfrm>
              <a:blipFill>
                <a:blip r:embed="rId2"/>
                <a:stretch>
                  <a:fillRect l="-1086" t="-2111" r="-3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869288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52AF1A-322C-33E8-F482-7D90F6F0C0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F0DFC-80D5-8A36-9D08-EA646B243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 GDP in Chained Prices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CC1E03A-DD5E-71A6-16B9-8C038471B4E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801206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Calculate Real GDP in Chained Prices</a:t>
                </a:r>
              </a:p>
              <a:p>
                <a:r>
                  <a:rPr lang="en-US" b="0" dirty="0"/>
                  <a:t>Base year growth: 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d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d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d>
                                </m:sub>
                              </m:sSub>
                            </m:e>
                          </m:nary>
                        </m:den>
                      </m:f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r>
                  <a:rPr lang="en-US" dirty="0"/>
                  <a:t>Final year growth: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𝑖𝑡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𝑖𝑡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−1)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sub>
                              </m:sSub>
                            </m:e>
                          </m:nary>
                        </m:den>
                      </m:f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r>
                  <a:rPr lang="en-US" b="0" dirty="0"/>
                  <a:t>Average geometri</a:t>
                </a:r>
                <a:r>
                  <a:rPr lang="en-US" dirty="0"/>
                  <a:t>c </a:t>
                </a:r>
                <a:r>
                  <a:rPr lang="en-US" b="0" dirty="0"/>
                  <a:t>growth: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0.5</m:t>
                          </m:r>
                        </m:sup>
                      </m:sSup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0.5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r>
                  <a:rPr lang="en-US" b="0" dirty="0"/>
                  <a:t>Real GDP one year ahead: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CC1E03A-DD5E-71A6-16B9-8C038471B4E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801206"/>
              </a:xfrm>
              <a:blipFill>
                <a:blip r:embed="rId2"/>
                <a:stretch>
                  <a:fillRect l="-1086" t="-29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944607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0F8033-B6A5-4900-F8CB-CC9E8FD37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GDP comparisons across countries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F7F669-602F-1B17-D7C0-6F742F02AC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can we make comparisons across countries when GDP is measured in the countries currency?</a:t>
            </a:r>
          </a:p>
          <a:p>
            <a:pPr lvl="1"/>
            <a:r>
              <a:rPr lang="en-US" dirty="0"/>
              <a:t>Market Exchange Rates</a:t>
            </a:r>
          </a:p>
          <a:p>
            <a:pPr lvl="1"/>
            <a:r>
              <a:rPr lang="en-US" dirty="0"/>
              <a:t>Purchasing Power Parity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Who produced more and who has a higher GDP per capita?</a:t>
            </a:r>
          </a:p>
          <a:p>
            <a:pPr lvl="1"/>
            <a:r>
              <a:rPr lang="en-US" dirty="0"/>
              <a:t>We cannot tell since production is in different units</a:t>
            </a:r>
          </a:p>
          <a:p>
            <a:pPr lvl="1"/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6C4FCC0-B879-058E-30C6-F1FD645909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6482717"/>
              </p:ext>
            </p:extLst>
          </p:nvPr>
        </p:nvGraphicFramePr>
        <p:xfrm>
          <a:off x="838200" y="3606704"/>
          <a:ext cx="9364038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8564">
                  <a:extLst>
                    <a:ext uri="{9D8B030D-6E8A-4147-A177-3AD203B41FA5}">
                      <a16:colId xmlns:a16="http://schemas.microsoft.com/office/drawing/2014/main" val="3241757565"/>
                    </a:ext>
                  </a:extLst>
                </a:gridCol>
                <a:gridCol w="4204128">
                  <a:extLst>
                    <a:ext uri="{9D8B030D-6E8A-4147-A177-3AD203B41FA5}">
                      <a16:colId xmlns:a16="http://schemas.microsoft.com/office/drawing/2014/main" val="163408498"/>
                    </a:ext>
                  </a:extLst>
                </a:gridCol>
                <a:gridCol w="3121346">
                  <a:extLst>
                    <a:ext uri="{9D8B030D-6E8A-4147-A177-3AD203B41FA5}">
                      <a16:colId xmlns:a16="http://schemas.microsoft.com/office/drawing/2014/main" val="8994262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United States (US Dollars) 2018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Mexico (Pesos) 2018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57277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GDP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20.5 trillion dollars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23.5 trillion pesos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64635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Population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327 million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127 million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78770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GDP Per Capita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$62,700 per person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$185,000 pesos per person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68873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5648640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988038-77A7-D5A1-19BB-81C7BDB66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Exchange Rates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3AE050-E81F-4842-2A14-F869FA927C4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1018179" cy="435133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One method for compare production is to use exchange rates</a:t>
                </a:r>
              </a:p>
              <a:p>
                <a:pPr lvl="1"/>
                <a:r>
                  <a:rPr lang="en-US" dirty="0"/>
                  <a:t>In 2018, you could trade about 1 US dollar for 19 Mexican pesos</a:t>
                </a:r>
              </a:p>
              <a:p>
                <a:pPr lvl="1"/>
                <a:r>
                  <a:rPr lang="en-US" dirty="0"/>
                  <a:t>Or, in 2018, you could trade 1 Mexican pesos for 0.053 US dollars</a:t>
                </a:r>
              </a:p>
              <a:p>
                <a:r>
                  <a:rPr lang="en-US" dirty="0"/>
                  <a:t>Compare GDP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𝐺𝐷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𝑀𝑒𝑥𝑖𝑐𝑜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𝐷𝑜𝑙𝑙𝑎𝑟𝑠</m:t>
                            </m:r>
                          </m:sub>
                        </m:sSub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𝐸𝑥𝑐h𝑎𝑛𝑔𝑒𝑅𝑎𝑡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𝑑𝑜𝑙𝑙𝑎𝑟𝑠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𝑝𝑒𝑟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𝑝𝑒𝑠𝑜𝑠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𝐺𝐷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𝑀𝑒𝑥𝑖𝑐𝑜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𝑀𝑒𝑥𝑖𝑐𝑎𝑛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𝑃𝑒𝑠𝑜𝑠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In 2018</a:t>
                </a:r>
              </a:p>
              <a:p>
                <a:pPr lvl="1"/>
                <a:r>
                  <a:rPr lang="en-US" dirty="0"/>
                  <a:t>US GDP was 20.5 trillion US dollars</a:t>
                </a:r>
              </a:p>
              <a:p>
                <a:pPr lvl="1"/>
                <a:r>
                  <a:rPr lang="en-US" dirty="0"/>
                  <a:t>Mexico’s GDP was 1.24 trillion US Dollars </a:t>
                </a:r>
              </a:p>
              <a:p>
                <a:r>
                  <a:rPr lang="en-US" b="1" dirty="0"/>
                  <a:t>Drawback</a:t>
                </a:r>
              </a:p>
              <a:p>
                <a:pPr lvl="1"/>
                <a:r>
                  <a:rPr lang="en-US" dirty="0"/>
                  <a:t>Doesn’t account for how prices differ between countries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3AE050-E81F-4842-2A14-F869FA927C4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1018179" cy="4351338"/>
              </a:xfrm>
              <a:blipFill>
                <a:blip r:embed="rId2"/>
                <a:stretch>
                  <a:fillRect l="-921" t="-3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625187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E39CEE-A994-1127-DFD9-204A7DC46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Lecture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4CD77E-612B-159E-618B-F2E1298147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Gross Domestic Product, GDP Accounting, and Value Added</a:t>
            </a:r>
          </a:p>
          <a:p>
            <a:r>
              <a:rPr lang="en-US" dirty="0"/>
              <a:t>Making Comparisons</a:t>
            </a:r>
          </a:p>
          <a:p>
            <a:r>
              <a:rPr lang="en-US" dirty="0"/>
              <a:t>The Human Development Index</a:t>
            </a:r>
          </a:p>
          <a:p>
            <a:r>
              <a:rPr lang="en-US" dirty="0"/>
              <a:t>Beyond GDP</a:t>
            </a:r>
          </a:p>
        </p:txBody>
      </p:sp>
    </p:spTree>
    <p:extLst>
      <p:ext uri="{BB962C8B-B14F-4D97-AF65-F5344CB8AC3E}">
        <p14:creationId xmlns:p14="http://schemas.microsoft.com/office/powerpoint/2010/main" val="68300130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10D56-8242-B0EC-CD75-46E38D69E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Purchasing Power Parity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04D189C-D4ED-57C2-6E45-EAD823FA525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852577"/>
              </a:xfrm>
            </p:spPr>
            <p:txBody>
              <a:bodyPr/>
              <a:lstStyle/>
              <a:p>
                <a:r>
                  <a:rPr lang="en-US" dirty="0"/>
                  <a:t>Purchase Power Parity</a:t>
                </a:r>
              </a:p>
              <a:p>
                <a:pPr lvl="1"/>
                <a:r>
                  <a:rPr lang="en-US" dirty="0"/>
                  <a:t>Adjusts for the purchasing power of a dollar in different countries</a:t>
                </a:r>
              </a:p>
              <a:p>
                <a:r>
                  <a:rPr lang="en-US" dirty="0"/>
                  <a:t>Another method to compare GDP is purchasing power parity</a:t>
                </a:r>
              </a:p>
              <a:p>
                <a:pPr lvl="1"/>
                <a:r>
                  <a:rPr lang="en-US" dirty="0"/>
                  <a:t>We can look up an equivalent good in the US, see its price and value the foreign goods at their US price</a:t>
                </a:r>
              </a:p>
              <a:p>
                <a:r>
                  <a:rPr lang="en-US" dirty="0"/>
                  <a:t>Formula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𝐺𝐷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𝐹𝑜𝑟𝑒𝑖𝑔𝑛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𝑐𝑜𝑢𝑛𝑡𝑟𝑦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𝐷𝑜𝑙𝑙𝑎𝑟𝑠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𝑃𝑃𝑃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𝑈𝑆</m:t>
                            </m:r>
                          </m:sup>
                        </m:sSubSup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n-US" dirty="0"/>
              </a:p>
              <a:p>
                <a:r>
                  <a:rPr lang="en-US" b="1" dirty="0"/>
                  <a:t>Drawback</a:t>
                </a:r>
              </a:p>
              <a:p>
                <a:pPr lvl="1"/>
                <a:r>
                  <a:rPr lang="en-US" dirty="0"/>
                  <a:t>It is more difficult to figure out what US good is the correct equivalent good, not all goods are available in different countries</a:t>
                </a:r>
              </a:p>
              <a:p>
                <a:pPr lvl="1"/>
                <a:r>
                  <a:rPr lang="en-US" dirty="0"/>
                  <a:t>PPP does not account for production quality, location, or experience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04D189C-D4ED-57C2-6E45-EAD823FA525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852577"/>
              </a:xfrm>
              <a:blipFill>
                <a:blip r:embed="rId2"/>
                <a:stretch>
                  <a:fillRect l="-1086" t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8434545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10D56-8242-B0EC-CD75-46E38D69E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Purchasing Power Parity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04D189C-D4ED-57C2-6E45-EAD823FA525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PPP Exchange Rate</a:t>
                </a:r>
              </a:p>
              <a:p>
                <a:pPr lvl="1"/>
                <a:r>
                  <a:rPr lang="en-US" dirty="0"/>
                  <a:t>What would market exchange rates need to be for GDP at market exchange rates and GDP at PPP to coincide?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𝑃𝑃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𝐸𝑥𝑐h𝑎𝑛𝑔𝑒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𝑅𝑎𝑡𝑒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𝐺𝐷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𝑖𝑛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𝑈𝑆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𝐷𝑜𝑙𝑙𝑎𝑟𝑠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𝑃𝑃𝑃</m:t>
                                </m:r>
                              </m:sub>
                            </m:sSub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𝐺𝐷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𝑖𝑛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𝑓𝑜𝑟𝑒𝑖𝑔𝑛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𝑐𝑢𝑟𝑟𝑒𝑛𝑐𝑦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Big Mac Index</a:t>
                </a:r>
              </a:p>
              <a:p>
                <a:pPr lvl="1"/>
                <a:r>
                  <a:rPr lang="en-US" i="1" dirty="0"/>
                  <a:t>The Economist </a:t>
                </a:r>
                <a:r>
                  <a:rPr lang="en-US" dirty="0"/>
                  <a:t>produces an interesting measure of PPP</a:t>
                </a:r>
              </a:p>
              <a:p>
                <a:pPr lvl="1"/>
                <a:r>
                  <a:rPr lang="en-US" dirty="0"/>
                  <a:t>They focus on a single good – a Big Mac – which has the benefit of being highly standardized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𝐵𝑖𝑔𝑀𝑎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𝐸𝑥𝑐h𝑎𝑛𝑔𝑒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𝑅𝑎𝑡𝑒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𝐵𝑖𝑔𝑀𝑎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𝑈𝑆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  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𝑖𝑛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𝑈𝑆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𝑑𝑜𝑙𝑙𝑎𝑟𝑠</m:t>
                                </m:r>
                              </m:sub>
                            </m:sSub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𝐵𝑖𝑔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𝑀𝑎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𝐹𝑜𝑟𝑒𝑖𝑔𝑛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𝐶𝑜𝑢𝑛𝑡𝑦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  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𝑖𝑛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𝐹𝑜𝑟𝑒𝑖𝑔𝑛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𝑐𝑢𝑟𝑟𝑒𝑛𝑐𝑦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04D189C-D4ED-57C2-6E45-EAD823FA525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571518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486AC1-B944-92AF-3D96-C4A6706495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Beyond GDP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897352-D255-0B30-BFD5-A92AC016FA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Kurlat</a:t>
            </a:r>
            <a:r>
              <a:rPr lang="en-US" dirty="0"/>
              <a:t> Chapter 2</a:t>
            </a:r>
          </a:p>
        </p:txBody>
      </p:sp>
    </p:spTree>
    <p:extLst>
      <p:ext uri="{BB962C8B-B14F-4D97-AF65-F5344CB8AC3E}">
        <p14:creationId xmlns:p14="http://schemas.microsoft.com/office/powerpoint/2010/main" val="217196422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1DB471-3DED-87E4-A682-E672D647C2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Beyond GDP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FF6D52-71D4-4F1D-5FE9-CBD3C99A2A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does GDP tell us?</a:t>
            </a:r>
          </a:p>
          <a:p>
            <a:pPr lvl="1"/>
            <a:r>
              <a:rPr lang="en-US" dirty="0"/>
              <a:t>GDP measure how much output is produced (not consumption) in the market</a:t>
            </a:r>
          </a:p>
          <a:p>
            <a:pPr lvl="1"/>
            <a:r>
              <a:rPr lang="en-US" dirty="0"/>
              <a:t>GDP does not tell us directly about living standards</a:t>
            </a:r>
          </a:p>
          <a:p>
            <a:r>
              <a:rPr lang="en-US" dirty="0"/>
              <a:t>Other topics on well-being besides GDP</a:t>
            </a:r>
          </a:p>
          <a:p>
            <a:pPr lvl="1"/>
            <a:r>
              <a:rPr lang="en-US" dirty="0"/>
              <a:t>The Human Development Index</a:t>
            </a:r>
          </a:p>
          <a:p>
            <a:pPr lvl="1"/>
            <a:r>
              <a:rPr lang="en-US" dirty="0"/>
              <a:t>Living Standards</a:t>
            </a:r>
          </a:p>
          <a:p>
            <a:pPr lvl="1"/>
            <a:r>
              <a:rPr lang="en-US" dirty="0"/>
              <a:t>Consumption</a:t>
            </a:r>
          </a:p>
          <a:p>
            <a:pPr lvl="1"/>
            <a:r>
              <a:rPr lang="en-US" dirty="0"/>
              <a:t>Inequality and Risk Aversion</a:t>
            </a:r>
          </a:p>
          <a:p>
            <a:pPr lvl="1"/>
            <a:r>
              <a:rPr lang="en-US" dirty="0"/>
              <a:t>The Value of Leisure and Non-Market Activities</a:t>
            </a:r>
          </a:p>
        </p:txBody>
      </p:sp>
    </p:spTree>
    <p:extLst>
      <p:ext uri="{BB962C8B-B14F-4D97-AF65-F5344CB8AC3E}">
        <p14:creationId xmlns:p14="http://schemas.microsoft.com/office/powerpoint/2010/main" val="208016108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7ACB26-0313-F653-4941-02844D4217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Human Development Index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EFABA4-D52B-A044-188C-B6A983C9C8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The Human Development Index (HDI)</a:t>
            </a:r>
          </a:p>
          <a:p>
            <a:pPr lvl="1"/>
            <a:r>
              <a:rPr lang="en-US" dirty="0"/>
              <a:t>Is a measures of per capita income, life expectancy, and expected years of education</a:t>
            </a:r>
          </a:p>
          <a:p>
            <a:pPr lvl="1"/>
            <a:r>
              <a:rPr lang="en-US" dirty="0"/>
              <a:t>Other factors are harder (or subjective) to measures such as quality of the arts</a:t>
            </a:r>
          </a:p>
          <a:p>
            <a:r>
              <a:rPr lang="en-US" dirty="0"/>
              <a:t>The contents of the HDI</a:t>
            </a:r>
          </a:p>
          <a:p>
            <a:pPr lvl="1"/>
            <a:r>
              <a:rPr lang="en-US" dirty="0"/>
              <a:t>The logic is to have a comparable number between 0 and 1</a:t>
            </a:r>
          </a:p>
          <a:p>
            <a:pPr lvl="1"/>
            <a:r>
              <a:rPr lang="en-US" dirty="0"/>
              <a:t>Life expectancy for the healthiest countries is 80 years old and least healthiest is 40 years old</a:t>
            </a:r>
          </a:p>
          <a:p>
            <a:pPr lvl="1"/>
            <a:r>
              <a:rPr lang="en-US" dirty="0"/>
              <a:t>Education expectancy is between 0 and 18 years of life</a:t>
            </a:r>
          </a:p>
          <a:p>
            <a:pPr lvl="1"/>
            <a:r>
              <a:rPr lang="en-US" dirty="0"/>
              <a:t>Income index is GNP( (which is close but different from GDP) per capita that ranges between 400 and 75,000 US dollar (PPP)</a:t>
            </a:r>
          </a:p>
          <a:p>
            <a:pPr lvl="1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1B4A4A-2CC5-4666-0D68-5356011358C8}"/>
              </a:ext>
            </a:extLst>
          </p:cNvPr>
          <p:cNvSpPr txBox="1"/>
          <p:nvPr/>
        </p:nvSpPr>
        <p:spPr>
          <a:xfrm>
            <a:off x="92468" y="6169709"/>
            <a:ext cx="1181528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*Note: GNP measures the goods and services produced by citizens of a country where they live within the country or are expatriates; it does not count the economic activity of nonresidents within a country. GDP measures total goods and services produced within a country where by citizens or nonresidents, but does not count expatriate activity</a:t>
            </a:r>
          </a:p>
        </p:txBody>
      </p:sp>
    </p:spTree>
    <p:extLst>
      <p:ext uri="{BB962C8B-B14F-4D97-AF65-F5344CB8AC3E}">
        <p14:creationId xmlns:p14="http://schemas.microsoft.com/office/powerpoint/2010/main" val="197456465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7ACB26-0313-F653-4941-02844D4217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Human Development Index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5EFABA4-D52B-A044-188C-B6A983C9C82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The Human Development Index (HDI)</a:t>
                </a:r>
              </a:p>
              <a:p>
                <a:pPr lvl="1"/>
                <a:r>
                  <a:rPr lang="en-US" dirty="0"/>
                  <a:t>Is a geometric average of three indexes with an output between 0 and 1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𝐻𝐷𝐼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>
                        <m:r>
                          <m:rPr>
                            <m:brk m:alnAt="7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g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𝐿𝑖𝑓𝑒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𝐸𝑥𝑝𝑒𝑐𝑡𝑒𝑛𝑐𝑦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𝐼𝑛𝑑𝑒𝑥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𝐸𝑑𝑢𝑐𝑎𝑡𝑖𝑜𝑛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𝐼𝑛𝑑𝑒𝑥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𝐼𝑛𝑐𝑜𝑚𝑒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𝐼𝑛𝑑𝑒𝑥</m:t>
                        </m:r>
                      </m:e>
                    </m:rad>
                  </m:oMath>
                </a14:m>
                <a:endParaRPr lang="en-US" dirty="0"/>
              </a:p>
              <a:p>
                <a:r>
                  <a:rPr lang="en-US" dirty="0"/>
                  <a:t>Where</a:t>
                </a:r>
              </a:p>
              <a:p>
                <a:pPr lvl="1"/>
                <a:r>
                  <a:rPr lang="en-US" dirty="0"/>
                  <a:t>Life Expectancy Index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𝐿𝑖𝑓𝑒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𝐸𝑥𝑝𝑒𝑐𝑡𝑎𝑛𝑐𝑦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−20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85−20</m:t>
                        </m:r>
                      </m:den>
                    </m:f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Education Index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𝑒𝑑𝑢𝑐𝑎𝑡𝑖𝑜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25 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𝑦𝑒𝑎𝑟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𝑜𝑙𝑑</m:t>
                                    </m:r>
                                  </m:sub>
                                </m:sSub>
                              </m:e>
                            </m:d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15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𝑒𝑑𝑢𝑐𝑎𝑡𝑖𝑜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5 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𝑦𝑒𝑎𝑟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𝑜𝑙𝑑</m:t>
                                    </m:r>
                                  </m:sub>
                                </m:sSub>
                              </m:e>
                            </m:d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18</m:t>
                            </m:r>
                          </m:den>
                        </m:f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Income Index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ln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𝐺𝑁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𝑝𝑒𝑟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𝑐𝑎𝑝𝑖𝑡𝑎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100</m:t>
                                </m:r>
                              </m:e>
                            </m:d>
                          </m:e>
                        </m:func>
                      </m:num>
                      <m:den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75,000</m:t>
                                </m:r>
                              </m:e>
                            </m:d>
                          </m:e>
                        </m:func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ln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⁡(100)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   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5EFABA4-D52B-A044-188C-B6A983C9C82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3399403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14FC81-4DAE-260B-8E56-AD331CE50A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500" y="-36513"/>
            <a:ext cx="10515600" cy="1325563"/>
          </a:xfrm>
        </p:spPr>
        <p:txBody>
          <a:bodyPr/>
          <a:lstStyle/>
          <a:p>
            <a:r>
              <a:rPr lang="en-US" dirty="0"/>
              <a:t>The Human Development Index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8597B4-8AA8-0C84-AA14-8954008241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GDP per capita and </a:t>
            </a:r>
            <a:br>
              <a:rPr lang="en-US" dirty="0"/>
            </a:br>
            <a:r>
              <a:rPr lang="en-US" dirty="0"/>
              <a:t>HDI are highly </a:t>
            </a:r>
            <a:br>
              <a:rPr lang="en-US" dirty="0"/>
            </a:br>
            <a:r>
              <a:rPr lang="en-US" dirty="0"/>
              <a:t>correlated </a:t>
            </a:r>
          </a:p>
          <a:p>
            <a:r>
              <a:rPr lang="en-US" b="1" dirty="0"/>
              <a:t>Note</a:t>
            </a:r>
            <a:r>
              <a:rPr lang="en-US" dirty="0"/>
              <a:t>: check the scales</a:t>
            </a:r>
            <a:br>
              <a:rPr lang="en-US" dirty="0"/>
            </a:br>
            <a:r>
              <a:rPr lang="en-US" dirty="0"/>
              <a:t>of the x-axis</a:t>
            </a:r>
          </a:p>
          <a:p>
            <a:r>
              <a:rPr lang="en-US" dirty="0"/>
              <a:t>Most high GDP per</a:t>
            </a:r>
            <a:br>
              <a:rPr lang="en-US" dirty="0"/>
            </a:br>
            <a:r>
              <a:rPr lang="en-US" dirty="0"/>
              <a:t>capita countries have</a:t>
            </a:r>
            <a:br>
              <a:rPr lang="en-US" dirty="0"/>
            </a:br>
            <a:r>
              <a:rPr lang="en-US" dirty="0"/>
              <a:t>high HDI with a </a:t>
            </a:r>
            <a:br>
              <a:rPr lang="en-US" dirty="0"/>
            </a:br>
            <a:r>
              <a:rPr lang="en-US" dirty="0"/>
              <a:t>few expectations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F58F61-3302-94D3-6580-B3D026BB99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8983" y="1347490"/>
            <a:ext cx="7212459" cy="5382432"/>
          </a:xfrm>
          <a:prstGeom prst="rect">
            <a:avLst/>
          </a:prstGeom>
        </p:spPr>
      </p:pic>
      <p:pic>
        <p:nvPicPr>
          <p:cNvPr id="1026" name="Picture 2" descr="page1image60785408">
            <a:extLst>
              <a:ext uri="{FF2B5EF4-FFF2-40B4-BE49-F238E27FC236}">
                <a16:creationId xmlns:a16="http://schemas.microsoft.com/office/drawing/2014/main" id="{A5487C65-A441-9606-1636-D2347B5325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700" cy="327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page1image60790400">
            <a:extLst>
              <a:ext uri="{FF2B5EF4-FFF2-40B4-BE49-F238E27FC236}">
                <a16:creationId xmlns:a16="http://schemas.microsoft.com/office/drawing/2014/main" id="{6C1A2BD2-CC6F-8910-FA17-A991E0EFCD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835400" cy="2578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age1image60797312">
            <a:extLst>
              <a:ext uri="{FF2B5EF4-FFF2-40B4-BE49-F238E27FC236}">
                <a16:creationId xmlns:a16="http://schemas.microsoft.com/office/drawing/2014/main" id="{E257CB9C-2422-7C61-11A6-C12EB4FFE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140200" cy="1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57633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95375F-C682-0B76-2156-773FA935C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Beyond GDP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5FC5F3-9D07-1DC7-B20B-63828F07E7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Jones and </a:t>
            </a:r>
            <a:r>
              <a:rPr lang="en-US" dirty="0" err="1"/>
              <a:t>Klenow</a:t>
            </a:r>
            <a:r>
              <a:rPr lang="en-US" dirty="0"/>
              <a:t> (2016) proposes a living standard measure (or well-being measure) that is similar in spirit to the HDI </a:t>
            </a:r>
          </a:p>
          <a:p>
            <a:pPr lvl="1"/>
            <a:r>
              <a:rPr lang="en-US" dirty="0"/>
              <a:t>Consumption (instead of production)</a:t>
            </a:r>
          </a:p>
          <a:p>
            <a:pPr lvl="1"/>
            <a:r>
              <a:rPr lang="en-US" dirty="0"/>
              <a:t>The value of leisure and non-market production</a:t>
            </a:r>
          </a:p>
          <a:p>
            <a:pPr lvl="1"/>
            <a:r>
              <a:rPr lang="en-US" dirty="0"/>
              <a:t>Life expectancy</a:t>
            </a:r>
          </a:p>
          <a:p>
            <a:pPr lvl="1"/>
            <a:r>
              <a:rPr lang="en-US" dirty="0"/>
              <a:t>Inequality</a:t>
            </a:r>
          </a:p>
          <a:p>
            <a:r>
              <a:rPr lang="en-US" dirty="0"/>
              <a:t>We go through a thought experiment</a:t>
            </a:r>
          </a:p>
          <a:p>
            <a:pPr lvl="1"/>
            <a:r>
              <a:rPr lang="en-US" dirty="0"/>
              <a:t>Where do we want to live between two countries</a:t>
            </a:r>
          </a:p>
          <a:p>
            <a:pPr lvl="1"/>
            <a:r>
              <a:rPr lang="en-US" dirty="0"/>
              <a:t>We are going to compare US to a fictional country called </a:t>
            </a:r>
            <a:r>
              <a:rPr lang="en-US" dirty="0" err="1"/>
              <a:t>Utilia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205111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95375F-C682-0B76-2156-773FA935C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Beyond GDP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25FC5F3-9D07-1DC7-B20B-63828F07E73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Suppose an individual has a choice of where to live and we want to compare US and </a:t>
                </a:r>
                <a:r>
                  <a:rPr lang="en-US" dirty="0" err="1"/>
                  <a:t>Utilia</a:t>
                </a:r>
                <a:endParaRPr lang="en-US" dirty="0"/>
              </a:p>
              <a:p>
                <a:pPr lvl="1"/>
                <a:r>
                  <a:rPr lang="en-US" dirty="0"/>
                  <a:t>What number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/>
                  <a:t> do we need for so that we are indifferent between </a:t>
                </a:r>
                <a:r>
                  <a:rPr lang="en-US" dirty="0" err="1"/>
                  <a:t>Utilia</a:t>
                </a:r>
                <a:r>
                  <a:rPr lang="en-US" dirty="0"/>
                  <a:t> and a rescaled US</a:t>
                </a:r>
              </a:p>
              <a:p>
                <a:pPr lvl="1"/>
                <a:r>
                  <a:rPr lang="en-US" dirty="0"/>
                  <a:t>Or, in other words what value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/>
                  <a:t> do we need to multiple expected lifetime utility in US to be comparable to </a:t>
                </a:r>
                <a:r>
                  <a:rPr lang="en-US" dirty="0" err="1"/>
                  <a:t>Utilia</a:t>
                </a:r>
                <a:r>
                  <a:rPr lang="en-US" dirty="0"/>
                  <a:t>?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𝑈𝑆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/>
                  <a:t> is a measure of </a:t>
                </a:r>
                <a:r>
                  <a:rPr lang="en-US" b="1" dirty="0"/>
                  <a:t>equivalent variation </a:t>
                </a:r>
                <a:r>
                  <a:rPr lang="en-US" dirty="0"/>
                  <a:t>– how much must we reduce utility in the US to be equivalent to </a:t>
                </a:r>
                <a:r>
                  <a:rPr lang="en-US" dirty="0" err="1"/>
                  <a:t>Utilia</a:t>
                </a:r>
                <a:endParaRPr lang="en-US" dirty="0"/>
              </a:p>
              <a:p>
                <a:pPr lvl="1"/>
                <a:r>
                  <a:rPr lang="en-US" dirty="0"/>
                  <a:t>Conversely, we could consider how much do we need to raise utility in </a:t>
                </a:r>
                <a:r>
                  <a:rPr lang="en-US" dirty="0" err="1"/>
                  <a:t>Utilia</a:t>
                </a:r>
                <a:r>
                  <a:rPr lang="en-US" dirty="0"/>
                  <a:t> to be comparable to the US?</a:t>
                </a:r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25FC5F3-9D07-1DC7-B20B-63828F07E73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2"/>
                <a:stretch>
                  <a:fillRect l="-1086" t="-21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7695571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A790DA-6322-12B8-22E4-8324FA564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Beyond GDP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0BA8077-658B-E2E9-173A-9010C563C19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0709953" cy="466725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Calculate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/>
                  <a:t> to adjust consumption for equivalent variation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𝑈𝑆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𝑈𝑆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𝑈𝑆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Jones and </a:t>
                </a:r>
                <a:r>
                  <a:rPr lang="en-US" dirty="0" err="1"/>
                  <a:t>Klenow</a:t>
                </a:r>
                <a:r>
                  <a:rPr lang="en-US" dirty="0"/>
                  <a:t> (2016) proposes expected lifetime utility in country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100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en-US" dirty="0"/>
              </a:p>
              <a:p>
                <a:pPr lvl="1"/>
                <a:r>
                  <a:rPr lang="en-US" dirty="0"/>
                  <a:t>Where utility is a function of consumption and leisure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dirty="0"/>
                  <a:t> is the probability of living to age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/>
                  <a:t> is our discount rate (preference to consume today instead of tomorrow)</a:t>
                </a:r>
              </a:p>
              <a:p>
                <a:pPr lvl="1"/>
                <a:r>
                  <a:rPr lang="en-US" dirty="0"/>
                  <a:t>How much do we need to adjust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𝑈𝑆</m:t>
                        </m:r>
                      </m:sub>
                    </m:sSub>
                  </m:oMath>
                </a14:m>
                <a:r>
                  <a:rPr lang="en-US" dirty="0"/>
                  <a:t> to be equivalent to another country?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/>
                  <a:t> is the factor we must adjust consumption to a person indifferent between living in the U.S. or </a:t>
                </a:r>
                <a:r>
                  <a:rPr lang="en-US" dirty="0" err="1"/>
                  <a:t>Utilia</a:t>
                </a: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0BA8077-658B-E2E9-173A-9010C563C1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0709953" cy="4667250"/>
              </a:xfrm>
              <a:blipFill>
                <a:blip r:embed="rId2"/>
                <a:stretch>
                  <a:fillRect l="-947" t="-2168" b="-10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837541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C7FA4B-B15A-6110-777B-6496BE5074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Gross Domestic Product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A0F3D9-FE8B-DBD7-C80E-2491DFC343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Kurlat</a:t>
            </a:r>
            <a:r>
              <a:rPr lang="en-US" dirty="0"/>
              <a:t> Chapter 1</a:t>
            </a:r>
          </a:p>
        </p:txBody>
      </p:sp>
    </p:spTree>
    <p:extLst>
      <p:ext uri="{BB962C8B-B14F-4D97-AF65-F5344CB8AC3E}">
        <p14:creationId xmlns:p14="http://schemas.microsoft.com/office/powerpoint/2010/main" val="10243412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EE4B6-22F1-2339-8F30-6D182C9E76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Beyond GDP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288CF79-2287-F924-3F37-0B4BC181113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1204864" cy="5032375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dirty="0"/>
                  <a:t>We can calculate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/>
                  <a:t> from Jones and Klenow (2016) </a:t>
                </a:r>
              </a:p>
              <a:p>
                <a:pPr lvl="1"/>
                <a:r>
                  <a:rPr lang="en-US" dirty="0"/>
                  <a:t>Lifetime utility is just a function of life expectancy and expected flow utility from each year</a:t>
                </a: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sz="19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900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sz="19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9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900" b="0" i="1" smtClean="0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lang="en-US" sz="19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en-US" sz="19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9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9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9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19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9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9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9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1900" b="0" i="1" smtClean="0">
                                <a:latin typeface="Cambria Math" panose="02040503050406030204" pitchFamily="18" charset="0"/>
                              </a:rPr>
                              <m:t>𝑈𝑆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9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9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1900" b="0" i="1" smtClean="0">
                                <a:latin typeface="Cambria Math" panose="02040503050406030204" pitchFamily="18" charset="0"/>
                              </a:rPr>
                              <m:t>𝑈𝑆</m:t>
                            </m:r>
                          </m:sub>
                        </m:sSub>
                      </m:den>
                    </m:f>
                    <m:d>
                      <m:dPr>
                        <m:ctrlPr>
                          <a:rPr lang="en-US" sz="19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en-US" sz="19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9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  <m:r>
                          <a:rPr lang="en-US" sz="19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unc>
                          <m:funcPr>
                            <m:ctrlPr>
                              <a:rPr lang="en-US" sz="19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1900" b="0" i="0" smtClean="0"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19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9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900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9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  <m:r>
                          <a:rPr lang="en-US" sz="19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9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  <m:d>
                          <m:dPr>
                            <m:ctrlPr>
                              <a:rPr lang="en-US" sz="19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9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900" b="0" i="1" smtClean="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  <m:sub>
                                <m:r>
                                  <a:rPr lang="en-US" sz="19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sz="19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19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9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19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sSubSup>
                          <m:sSubSupPr>
                            <m:ctrlPr>
                              <a:rPr lang="en-US" sz="19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900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19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sz="19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d>
                    <m:r>
                      <a:rPr lang="en-US" sz="1900" b="0" i="1" smtClean="0">
                        <a:latin typeface="Cambria Math" panose="02040503050406030204" pitchFamily="18" charset="0"/>
                      </a:rPr>
                      <m:t>+</m:t>
                    </m:r>
                    <m:func>
                      <m:funcPr>
                        <m:ctrlPr>
                          <a:rPr lang="en-US" sz="19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900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sz="19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9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9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sz="19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en-US" sz="1900" b="0" i="1" smtClean="0">
                        <a:latin typeface="Cambria Math" panose="02040503050406030204" pitchFamily="18" charset="0"/>
                      </a:rPr>
                      <m:t>−</m:t>
                    </m:r>
                    <m:func>
                      <m:funcPr>
                        <m:ctrlPr>
                          <a:rPr lang="en-US" sz="19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900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sz="19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9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9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sz="1900" b="0" i="1" smtClean="0">
                                    <a:latin typeface="Cambria Math" panose="02040503050406030204" pitchFamily="18" charset="0"/>
                                  </a:rPr>
                                  <m:t>𝑈𝑆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en-US" sz="1900" b="0" i="1" smtClean="0">
                        <a:latin typeface="Cambria Math" panose="02040503050406030204" pitchFamily="18" charset="0"/>
                      </a:rPr>
                      <m:t>+(</m:t>
                    </m:r>
                    <m:r>
                      <a:rPr lang="en-US" sz="1900" b="0" i="1" smtClean="0">
                        <a:latin typeface="Cambria Math" panose="02040503050406030204" pitchFamily="18" charset="0"/>
                      </a:rPr>
                      <m:t>𝑣</m:t>
                    </m:r>
                    <m:d>
                      <m:dPr>
                        <m:ctrlPr>
                          <a:rPr lang="en-US" sz="19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9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9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sz="19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19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900" b="0" i="1" smtClean="0">
                        <a:latin typeface="Cambria Math" panose="02040503050406030204" pitchFamily="18" charset="0"/>
                      </a:rPr>
                      <m:t>𝑣</m:t>
                    </m:r>
                    <m:d>
                      <m:dPr>
                        <m:ctrlPr>
                          <a:rPr lang="en-US" sz="19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9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9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sz="1900" b="0" i="1" smtClean="0">
                                <a:latin typeface="Cambria Math" panose="02040503050406030204" pitchFamily="18" charset="0"/>
                              </a:rPr>
                              <m:t>𝑈𝑆</m:t>
                            </m:r>
                          </m:sub>
                        </m:sSub>
                      </m:e>
                    </m:d>
                    <m:r>
                      <a:rPr lang="en-US" sz="1900" b="0" i="1" smtClean="0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en-US" sz="19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19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9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19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d>
                          <m:dPr>
                            <m:ctrlPr>
                              <a:rPr lang="en-US" sz="19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19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900" b="0" i="1" smtClean="0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sz="19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sz="19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en-US" sz="19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Sup>
                              <m:sSubSupPr>
                                <m:ctrlPr>
                                  <a:rPr lang="en-US" sz="19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900" b="0" i="1" smtClean="0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sz="1900" b="0" i="1" smtClean="0">
                                    <a:latin typeface="Cambria Math" panose="02040503050406030204" pitchFamily="18" charset="0"/>
                                  </a:rPr>
                                  <m:t>𝑢𝑠</m:t>
                                </m:r>
                              </m:sub>
                              <m:sup>
                                <m:r>
                                  <a:rPr lang="en-US" sz="19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d>
                      </m:e>
                    </m:d>
                  </m:oMath>
                </a14:m>
                <a:endParaRPr lang="en-US" sz="1900" dirty="0"/>
              </a:p>
              <a:p>
                <a:pPr lvl="1"/>
                <a:r>
                  <a:rPr lang="en-US" sz="1900" dirty="0"/>
                  <a:t>Under the assumption that </a:t>
                </a:r>
                <a14:m>
                  <m:oMath xmlns:m="http://schemas.openxmlformats.org/officeDocument/2006/math">
                    <m:r>
                      <a:rPr lang="en-US" sz="1900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sz="19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1900" dirty="0"/>
                  <a:t> and </a:t>
                </a:r>
                <a14:m>
                  <m:oMath xmlns:m="http://schemas.openxmlformats.org/officeDocument/2006/math">
                    <m:r>
                      <a:rPr lang="en-US" sz="1900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19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1900" dirty="0"/>
                  <a:t> (growth equals 0)</a:t>
                </a:r>
              </a:p>
              <a:p>
                <a:r>
                  <a:rPr lang="en-US" dirty="0"/>
                  <a:t>Where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en-US" dirty="0"/>
                  <a:t> is the life expectancy at birth</a:t>
                </a:r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acc>
                  </m:oMath>
                </a14:m>
                <a:r>
                  <a:rPr lang="en-US" dirty="0"/>
                  <a:t> is the intercept of flow utility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is the variation in consumption</a:t>
                </a: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</m:t>
                    </m:r>
                    <m:func>
                      <m:func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𝑈𝑆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consumption differences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𝑣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𝑣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𝑈𝑆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is leisure differences</a:t>
                </a: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𝑢𝑠</m:t>
                            </m:r>
                          </m:sub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US" dirty="0"/>
                  <a:t> is inequality differences</a:t>
                </a: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𝑈𝑆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𝑈𝑆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 is lifetime expectancy differences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288CF79-2287-F924-3F37-0B4BC181113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1204864" cy="5032375"/>
              </a:xfrm>
              <a:blipFill>
                <a:blip r:embed="rId2"/>
                <a:stretch>
                  <a:fillRect l="-906" t="-17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7662759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A790DA-6322-12B8-22E4-8324FA564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Beyond GDP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0BA8077-658B-E2E9-173A-9010C563C19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We are going to use a simplified case of expected lifetime utility</a:t>
                </a:r>
              </a:p>
              <a:p>
                <a:pPr lvl="1"/>
                <a:r>
                  <a:rPr lang="en-US" dirty="0"/>
                  <a:t>Similar concepts to what we saw with Jones and </a:t>
                </a:r>
                <a:r>
                  <a:rPr lang="en-US" dirty="0" err="1"/>
                  <a:t>Klenow</a:t>
                </a:r>
                <a:r>
                  <a:rPr lang="en-US" dirty="0"/>
                  <a:t> (2016) </a:t>
                </a:r>
              </a:p>
              <a:p>
                <a:r>
                  <a:rPr lang="en-US" dirty="0"/>
                  <a:t>We are going to assume the following utility function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̅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</m:acc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1−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𝜎</m:t>
                                          </m:r>
                                        </m:sup>
                                      </m:sSup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1−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den>
                                  </m:f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1−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lvl="1"/>
                <a:r>
                  <a:rPr lang="en-US" dirty="0"/>
                  <a:t>Where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dirty="0"/>
                  <a:t> is consumption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US" dirty="0"/>
                  <a:t> is leisure – fraction of time spent in leisure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/>
                  <a:t> is a binary for being alive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 is a parameter for risk preference (or the concavity of the utility function)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 is a parameter for disutility of work (or utility weight of leisure)</a:t>
                </a:r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acc>
                  </m:oMath>
                </a14:m>
                <a:r>
                  <a:rPr lang="en-US" dirty="0"/>
                  <a:t> is a parameter for the intercept of flow utility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0BA8077-658B-E2E9-173A-9010C563C1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2"/>
                <a:stretch>
                  <a:fillRect l="-1086" t="-29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9388725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EA9628-F048-B3AA-EB5C-BA5A8DC652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Beyond GDP: Consumption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F514EDF-4600-D05E-B0D9-B584E6F19E5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We are going to assume the following utility function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̅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acc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d>
                              <m:dPr>
                                <m:ctrlPr>
                                  <a:rPr lang="en-US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b="1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1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𝒄</m:t>
                                        </m:r>
                                      </m:e>
                                      <m:sup>
                                        <m:r>
                                          <a:rPr lang="en-US" b="1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𝟏</m:t>
                                        </m:r>
                                        <m:r>
                                          <a:rPr lang="en-US" b="1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b="1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𝝈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𝝈</m:t>
                                    </m:r>
                                  </m:den>
                                </m:f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1−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Consumption</a:t>
                </a:r>
              </a:p>
              <a:p>
                <a:pPr lvl="1"/>
                <a:r>
                  <a:rPr lang="en-US" dirty="0"/>
                  <a:t>We have two parameters of concern for consumption: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dirty="0"/>
                  <a:t>, we’ll focus 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dirty="0"/>
                  <a:t> in the GDP accounting equation</a:t>
                </a:r>
              </a:p>
              <a:p>
                <a:pPr lvl="1"/>
                <a:r>
                  <a:rPr lang="en-US" dirty="0"/>
                  <a:t>We’ll assume that the individual has similar utility between private good consumption and public good consumption on average</a:t>
                </a:r>
              </a:p>
              <a:p>
                <a:r>
                  <a:rPr lang="en-US" dirty="0"/>
                  <a:t>Constant relative risk aversion</a:t>
                </a:r>
              </a:p>
              <a:p>
                <a:pPr lvl="1"/>
                <a:r>
                  <a:rPr lang="en-US" dirty="0"/>
                  <a:t>Utility that is constant relative risk aversion is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𝒄</m:t>
                                </m:r>
                              </m:e>
                              <m:sup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𝝈</m:t>
                                </m:r>
                              </m:sup>
                            </m:sSup>
                          </m:num>
                          <m:den>
                            <m:r>
                              <a:rPr lang="en-US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US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𝝈</m:t>
                            </m:r>
                          </m:den>
                        </m:f>
                      </m:e>
                    </m:d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F514EDF-4600-D05E-B0D9-B584E6F19E5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9846916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EA9628-F048-B3AA-EB5C-BA5A8DC652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Beyond GDP: Inequality and Risk Aversion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F514EDF-4600-D05E-B0D9-B584E6F19E5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We are going to assume the following utility function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̅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acc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d>
                              <m:dPr>
                                <m:ctrlPr>
                                  <a:rPr lang="en-US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b="1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1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𝒄</m:t>
                                        </m:r>
                                      </m:e>
                                      <m:sup>
                                        <m:r>
                                          <a:rPr lang="en-US" b="1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𝟏</m:t>
                                        </m:r>
                                        <m:r>
                                          <a:rPr lang="en-US" b="1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b="1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𝝈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𝝈</m:t>
                                    </m:r>
                                  </m:den>
                                </m:f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1−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Veil of Ignorance, Inequality, and Risk Aversion</a:t>
                </a:r>
              </a:p>
              <a:p>
                <a:pPr lvl="1"/>
                <a:r>
                  <a:rPr lang="en-US" dirty="0"/>
                  <a:t>Our second parameter,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, measures risk preferences</a:t>
                </a:r>
              </a:p>
              <a:p>
                <a:pPr lvl="1"/>
                <a:r>
                  <a:rPr lang="en-US" dirty="0"/>
                  <a:t>When we have imperfect information about a place, we will be taking a risk under the veil of ignorance</a:t>
                </a:r>
              </a:p>
              <a:p>
                <a:pPr lvl="1"/>
                <a:r>
                  <a:rPr lang="en-US" dirty="0"/>
                  <a:t>A society that has low income inequality will be less risky than an unequal country, since they may end up having low consumption</a:t>
                </a:r>
              </a:p>
              <a:p>
                <a:pPr lvl="1"/>
                <a:r>
                  <a:rPr lang="en-US" dirty="0"/>
                  <a:t>Overall, if the individual is risk averse, then they would prefer a society that has lower income inequality, since unequal countries are considered risky</a:t>
                </a:r>
              </a:p>
              <a:p>
                <a:pPr lvl="1"/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F514EDF-4600-D05E-B0D9-B584E6F19E5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1158388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EA9628-F048-B3AA-EB5C-BA5A8DC652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Beyond GDP: Inequality and Risk Aversion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F514EDF-4600-D05E-B0D9-B584E6F19E5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Risk Aversion</a:t>
                </a:r>
              </a:p>
              <a:p>
                <a:pPr lvl="1"/>
                <a:r>
                  <a:rPr lang="en-US" dirty="0"/>
                  <a:t>Attitudes towards risk are related to the concavity of the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 measures how much people don’t like risk</a:t>
                </a:r>
              </a:p>
              <a:p>
                <a:pPr lvl="1"/>
                <a:r>
                  <a:rPr lang="en-US" b="1" dirty="0"/>
                  <a:t>Concave functions are just a representation of the idea that people don’t like risk</a:t>
                </a:r>
              </a:p>
              <a:p>
                <a:r>
                  <a:rPr lang="en-US" dirty="0"/>
                  <a:t>Let’s look at two states of the world: </a:t>
                </a:r>
              </a:p>
              <a:p>
                <a:pPr lvl="1"/>
                <a:r>
                  <a:rPr lang="en-US" dirty="0"/>
                  <a:t>Rich consumption,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𝑟𝑖𝑐h</m:t>
                        </m:r>
                      </m:sub>
                    </m:sSub>
                  </m:oMath>
                </a14:m>
                <a:r>
                  <a:rPr lang="en-US" dirty="0"/>
                  <a:t>, and poor consumption,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𝑝𝑜𝑜𝑟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If the individual is </a:t>
                </a:r>
                <a:r>
                  <a:rPr lang="en-US" b="1" dirty="0"/>
                  <a:t>risk averse</a:t>
                </a:r>
                <a:r>
                  <a:rPr lang="en-US" dirty="0"/>
                  <a:t>, then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𝑟𝑖𝑐h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𝑝𝑜𝑜𝑟</m:t>
                                </m:r>
                              </m:sub>
                            </m:sSub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&gt;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𝑟𝑖𝑐h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𝑝𝑜𝑜𝑟</m:t>
                                </m:r>
                              </m:sub>
                            </m:sSub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 individual would prefer to consume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𝑟𝑖𝑐h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𝑝𝑜𝑜𝑟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/>
                  <a:t>, instead of a risk to consume only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𝑟𝑖𝑐h</m:t>
                        </m:r>
                      </m:sub>
                    </m:sSub>
                  </m:oMath>
                </a14:m>
                <a:r>
                  <a:rPr lang="en-US" dirty="0"/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𝑝𝑜𝑜𝑟</m:t>
                        </m:r>
                      </m:sub>
                    </m:sSub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F514EDF-4600-D05E-B0D9-B584E6F19E5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2"/>
                <a:stretch>
                  <a:fillRect l="-1086" t="-21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2522309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360F87-67FE-52EE-083A-724B5A3191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01923D-2A2E-B794-3921-A34E2E741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Beyond GDP: Inequality and Risk Aversion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FBF478-BCFE-8422-3AF3-06A74CEE005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The difference between </a:t>
                </a:r>
                <a:br>
                  <a:rPr lang="en-US" dirty="0"/>
                </a:br>
                <a:r>
                  <a:rPr lang="en-US" dirty="0"/>
                  <a:t>two states of the world: </a:t>
                </a:r>
                <a:br>
                  <a:rPr lang="en-US" dirty="0"/>
                </a:br>
                <a:r>
                  <a:rPr lang="en-US" dirty="0"/>
                  <a:t>high and low consumption</a:t>
                </a:r>
              </a:p>
              <a:p>
                <a:r>
                  <a:rPr lang="en-US" dirty="0"/>
                  <a:t>The individual faces risk in </a:t>
                </a:r>
                <a:br>
                  <a:rPr lang="en-US" dirty="0"/>
                </a:br>
                <a:r>
                  <a:rPr lang="en-US" dirty="0"/>
                  <a:t>the actual world where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br>
                  <a:rPr lang="en-US" dirty="0"/>
                </a:br>
                <a:r>
                  <a:rPr lang="en-US" dirty="0"/>
                  <a:t>is uncertain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dirty="0"/>
                  <a:t> is concave when person</a:t>
                </a:r>
                <a:br>
                  <a:rPr lang="en-US" dirty="0"/>
                </a:br>
                <a:r>
                  <a:rPr lang="en-US" dirty="0"/>
                  <a:t>is risk averse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FBF478-BCFE-8422-3AF3-06A74CEE005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2"/>
                <a:stretch>
                  <a:fillRect l="-1086" t="-21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3DB59564-BAE3-351B-7A6F-D92B746FE0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5854" y="1825625"/>
            <a:ext cx="6416862" cy="483908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B8DBDFE-DE58-181E-6F00-A65526C494F3}"/>
                  </a:ext>
                </a:extLst>
              </p:cNvPr>
              <p:cNvSpPr txBox="1"/>
              <p:nvPr/>
            </p:nvSpPr>
            <p:spPr>
              <a:xfrm>
                <a:off x="5573730" y="2188396"/>
                <a:ext cx="10445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𝑟𝑖𝑐h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B8DBDFE-DE58-181E-6F00-A65526C494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3730" y="2188396"/>
                <a:ext cx="1044539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4227721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54764C-5E94-5189-5E3A-894F9B143C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3C1C4-4551-166C-73C9-8FD1D4DBC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Beyond GDP: Inequality and Risk Aversion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E4F422F-C9DC-D189-51FF-C54D46E475D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Preference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/>
                  <a:t>, but</a:t>
                </a:r>
                <a:br>
                  <a:rPr lang="en-US" dirty="0"/>
                </a:br>
                <a:r>
                  <a:rPr lang="en-US" dirty="0"/>
                  <a:t>may end up 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𝑝𝑜𝑜𝑟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or</a:t>
                </a:r>
                <a:br>
                  <a:rPr lang="en-US" dirty="0"/>
                </a:br>
                <a:r>
                  <a:rPr lang="en-US" dirty="0"/>
                  <a:t>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𝑟𝑖𝑐h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not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e>
                        </m:d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This inequality holds when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br>
                  <a:rPr lang="en-US" dirty="0"/>
                </a:br>
                <a:r>
                  <a:rPr lang="en-US" dirty="0"/>
                  <a:t>is a concave function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E4F422F-C9DC-D189-51FF-C54D46E475D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2"/>
                <a:stretch>
                  <a:fillRect l="-1086" t="-13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232D361E-DB13-5E33-630F-4CDCADAC76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5854" y="1825625"/>
            <a:ext cx="6416862" cy="483908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0D95EBE-0CE8-B2F2-A93E-0D78D0121BE4}"/>
                  </a:ext>
                </a:extLst>
              </p:cNvPr>
              <p:cNvSpPr txBox="1"/>
              <p:nvPr/>
            </p:nvSpPr>
            <p:spPr>
              <a:xfrm>
                <a:off x="5573730" y="2188396"/>
                <a:ext cx="10445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𝑟𝑖𝑐h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0D95EBE-0CE8-B2F2-A93E-0D78D0121B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3730" y="2188396"/>
                <a:ext cx="1044539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7605438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EA9628-F048-B3AA-EB5C-BA5A8DC652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Beyond GDP: Inequality and Risk Aversion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F514EDF-4600-D05E-B0D9-B584E6F19E5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What determines the </a:t>
                </a:r>
                <a:br>
                  <a:rPr lang="en-US" dirty="0"/>
                </a:br>
                <a:r>
                  <a:rPr lang="en-US" dirty="0"/>
                  <a:t>concavity of the utility curve?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 determines the concavity</a:t>
                </a:r>
              </a:p>
              <a:p>
                <a:r>
                  <a:rPr lang="en-US" dirty="0"/>
                  <a:t>The higher the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, the </a:t>
                </a:r>
                <a:br>
                  <a:rPr lang="en-US" dirty="0"/>
                </a:br>
                <a:r>
                  <a:rPr lang="en-US" dirty="0"/>
                  <a:t>more risk averse</a:t>
                </a:r>
              </a:p>
              <a:p>
                <a:r>
                  <a:rPr lang="en-US" dirty="0"/>
                  <a:t>Values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dirty="0"/>
                  <a:t> indicate </a:t>
                </a:r>
                <a:br>
                  <a:rPr lang="en-US" dirty="0"/>
                </a:br>
                <a:r>
                  <a:rPr lang="en-US" dirty="0"/>
                  <a:t>risk aversion</a:t>
                </a:r>
              </a:p>
              <a:p>
                <a:r>
                  <a:rPr lang="en-US" dirty="0"/>
                  <a:t>Values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indicate</a:t>
                </a:r>
                <a:br>
                  <a:rPr lang="en-US" dirty="0"/>
                </a:br>
                <a:r>
                  <a:rPr lang="en-US" dirty="0"/>
                  <a:t>a risk neutral person and </a:t>
                </a:r>
                <a:br>
                  <a:rPr lang="en-US" dirty="0"/>
                </a:br>
                <a:r>
                  <a:rPr lang="en-US" dirty="0"/>
                  <a:t>our function would be linear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F514EDF-4600-D05E-B0D9-B584E6F19E5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2"/>
                <a:stretch>
                  <a:fillRect l="-1086" t="-21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254748A2-ECC1-6E75-DCF5-48F00E6F32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5854" y="1825625"/>
            <a:ext cx="6416862" cy="483908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43EF994-75FE-C11F-46D1-F798957C5B03}"/>
                  </a:ext>
                </a:extLst>
              </p:cNvPr>
              <p:cNvSpPr txBox="1"/>
              <p:nvPr/>
            </p:nvSpPr>
            <p:spPr>
              <a:xfrm>
                <a:off x="5573730" y="2188396"/>
                <a:ext cx="10445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𝑟𝑖𝑐h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43EF994-75FE-C11F-46D1-F798957C5B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3730" y="2188396"/>
                <a:ext cx="1044539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1548436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EA9628-F048-B3AA-EB5C-BA5A8DC652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Beyond GDP: Inequality and Risk Aversion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F514EDF-4600-D05E-B0D9-B584E6F19E5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790932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den>
                    </m:f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sup>
                        </m:sSup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Our marginal utility is </a:t>
                </a:r>
                <a:br>
                  <a:rPr lang="en-US" dirty="0"/>
                </a:br>
                <a:r>
                  <a:rPr lang="en-US" dirty="0"/>
                  <a:t>declining quicker with </a:t>
                </a:r>
                <a:br>
                  <a:rPr lang="en-US" dirty="0"/>
                </a:br>
                <a:r>
                  <a:rPr lang="en-US" dirty="0"/>
                  <a:t>larger values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 very risk averse person</a:t>
                </a:r>
                <a:br>
                  <a:rPr lang="en-US" dirty="0"/>
                </a:br>
                <a:r>
                  <a:rPr lang="en-US" dirty="0"/>
                  <a:t>(or large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would have</a:t>
                </a:r>
                <a:br>
                  <a:rPr lang="en-US" dirty="0"/>
                </a:br>
                <a:r>
                  <a:rPr lang="en-US" dirty="0"/>
                  <a:t>very large differences in </a:t>
                </a:r>
                <a:br>
                  <a:rPr lang="en-US" dirty="0"/>
                </a:br>
                <a:r>
                  <a:rPr lang="en-US" dirty="0"/>
                  <a:t>marginal utility between</a:t>
                </a:r>
                <a:br>
                  <a:rPr lang="en-US" dirty="0"/>
                </a:br>
                <a:r>
                  <a:rPr lang="en-US" dirty="0"/>
                  <a:t>the two states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F514EDF-4600-D05E-B0D9-B584E6F19E5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790932"/>
              </a:xfrm>
              <a:blipFill>
                <a:blip r:embed="rId2"/>
                <a:stretch>
                  <a:fillRect l="-1086" b="-13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5F21A279-02B4-BAA6-5DA5-712F540926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1742" y="1219449"/>
            <a:ext cx="7220258" cy="5469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93762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08F987-385D-E92F-3B44-997310EA2E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B0E0E9-7AEA-C1B9-88F9-48652C4F1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Beyond GDP: Inequality and Risk Aversion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099B871-3BD6-650A-5DBD-11ABF7152A5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790932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The difference between </a:t>
                </a:r>
                <a:br>
                  <a:rPr lang="en-US" dirty="0"/>
                </a:br>
                <a:r>
                  <a:rPr lang="en-US" dirty="0"/>
                  <a:t>two states of the world: </a:t>
                </a:r>
                <a:br>
                  <a:rPr lang="en-US" dirty="0"/>
                </a:br>
                <a:r>
                  <a:rPr lang="en-US" dirty="0"/>
                  <a:t>high and low consumption</a:t>
                </a:r>
              </a:p>
              <a:p>
                <a:r>
                  <a:rPr lang="en-US" dirty="0"/>
                  <a:t>A very risk averse person</a:t>
                </a:r>
                <a:br>
                  <a:rPr lang="en-US" dirty="0"/>
                </a:br>
                <a:r>
                  <a:rPr lang="en-US" dirty="0"/>
                  <a:t>(or large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would have very</a:t>
                </a:r>
                <a:br>
                  <a:rPr lang="en-US" dirty="0"/>
                </a:br>
                <a:r>
                  <a:rPr lang="en-US" dirty="0"/>
                  <a:t>large differences in marginal</a:t>
                </a:r>
                <a:br>
                  <a:rPr lang="en-US" dirty="0"/>
                </a:br>
                <a:r>
                  <a:rPr lang="en-US" dirty="0"/>
                  <a:t>utility btw the two states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099B871-3BD6-650A-5DBD-11ABF7152A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790932"/>
              </a:xfrm>
              <a:blipFill>
                <a:blip r:embed="rId2"/>
                <a:stretch>
                  <a:fillRect l="-1086" t="-21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B5AD97AD-C477-F361-BE69-7085036959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1742" y="1219449"/>
            <a:ext cx="7220258" cy="5469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9757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33246A-9117-AB16-553D-8BC9FED71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Gross Domestic Product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D4915C-4BB6-7065-0864-87BFB68B3E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Basic Question</a:t>
            </a:r>
          </a:p>
          <a:p>
            <a:pPr lvl="1"/>
            <a:r>
              <a:rPr lang="en-US" dirty="0"/>
              <a:t>How do we measure economic activity and what isn’t included?</a:t>
            </a:r>
          </a:p>
          <a:p>
            <a:r>
              <a:rPr lang="en-US" dirty="0"/>
              <a:t>Answer</a:t>
            </a:r>
          </a:p>
          <a:p>
            <a:pPr lvl="1"/>
            <a:r>
              <a:rPr lang="en-US" dirty="0"/>
              <a:t>Gross Domestic Product (GDP)</a:t>
            </a:r>
          </a:p>
          <a:p>
            <a:pPr lvl="1"/>
            <a:r>
              <a:rPr lang="en-US" dirty="0"/>
              <a:t>A measure of a country’s total goods and services produced </a:t>
            </a:r>
          </a:p>
          <a:p>
            <a:pPr lvl="1"/>
            <a:r>
              <a:rPr lang="en-US" dirty="0"/>
              <a:t>This is the basic measurement of economic activity </a:t>
            </a:r>
          </a:p>
          <a:p>
            <a:r>
              <a:rPr lang="en-US" dirty="0"/>
              <a:t>GDP can be constructed in three ways</a:t>
            </a:r>
          </a:p>
          <a:p>
            <a:pPr lvl="1"/>
            <a:r>
              <a:rPr lang="en-US" dirty="0"/>
              <a:t>Production</a:t>
            </a:r>
          </a:p>
          <a:p>
            <a:pPr lvl="1"/>
            <a:r>
              <a:rPr lang="en-US" dirty="0"/>
              <a:t>Income</a:t>
            </a:r>
          </a:p>
          <a:p>
            <a:pPr lvl="1"/>
            <a:r>
              <a:rPr lang="en-US" dirty="0"/>
              <a:t>Expenditures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261792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EA9628-F048-B3AA-EB5C-BA5A8DC652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Beyond GDP: Inequality and Risk Aversion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F514EDF-4600-D05E-B0D9-B584E6F19E5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790932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How can we measure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? Two ways</a:t>
                </a:r>
              </a:p>
              <a:p>
                <a:pPr lvl="1"/>
                <a:r>
                  <a:rPr lang="en-US" dirty="0"/>
                  <a:t>Financial investments that involve risk (e.g.: securities)</a:t>
                </a:r>
              </a:p>
              <a:p>
                <a:pPr lvl="1"/>
                <a:r>
                  <a:rPr lang="en-US" dirty="0"/>
                  <a:t>Insurance</a:t>
                </a:r>
              </a:p>
              <a:p>
                <a:r>
                  <a:rPr lang="en-US" dirty="0"/>
                  <a:t>Insurance moves consumption across different states of the world</a:t>
                </a:r>
              </a:p>
              <a:p>
                <a:pPr lvl="1"/>
                <a:r>
                  <a:rPr lang="en-US" dirty="0"/>
                  <a:t>Typically buying insurances moves my consumption down on average since the premiums are greater than the benefits collected</a:t>
                </a:r>
              </a:p>
              <a:p>
                <a:pPr lvl="1"/>
                <a:r>
                  <a:rPr lang="en-US" dirty="0"/>
                  <a:t>If a person is risk averse, they will buy insurance</a:t>
                </a:r>
              </a:p>
              <a:p>
                <a:pPr lvl="1"/>
                <a:r>
                  <a:rPr lang="en-US" dirty="0"/>
                  <a:t>Insurance lets an individual consume more when they need it most (e.g.: house burns down, catastrophic health emergency)</a:t>
                </a:r>
              </a:p>
              <a:p>
                <a:pPr lvl="1"/>
                <a:r>
                  <a:rPr lang="en-US" dirty="0"/>
                  <a:t>It prevents you have experiencing that state of low consumption</a:t>
                </a:r>
              </a:p>
              <a:p>
                <a:r>
                  <a:rPr lang="en-US" dirty="0"/>
                  <a:t>Typically,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 is measured between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10</m:t>
                    </m:r>
                  </m:oMath>
                </a14:m>
                <a:endParaRPr lang="en-US" dirty="0"/>
              </a:p>
              <a:p>
                <a:r>
                  <a:rPr lang="en-US" dirty="0"/>
                  <a:t>Bottomline: </a:t>
                </a:r>
              </a:p>
              <a:p>
                <a:pPr lvl="1"/>
                <a:r>
                  <a:rPr lang="en-US" dirty="0"/>
                  <a:t>A risk-averse person wants to live in a high income equality society to prevent risk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F514EDF-4600-D05E-B0D9-B584E6F19E5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790932"/>
              </a:xfrm>
              <a:blipFill>
                <a:blip r:embed="rId2"/>
                <a:stretch>
                  <a:fillRect l="-965"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4959251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772CC-B29D-90ED-8DFB-0B8A604E3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Beyond GDP: Value of Life Expectancy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2DEA50C-4E19-7A03-378D-511F608FFF8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We are going to assume the following utility function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̅"/>
                                <m:ctrlP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acc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1−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1−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den>
                                </m:f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1−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For life expectancy, we are concerned about two parameters: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acc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If the age is greater than the life expectancy in the country the individual goes to, then there is a good chance the individual will die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d>
                      <m:dPr>
                        <m:begChr m:val="{"/>
                        <m:endChr m:val="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=0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𝑑𝑒𝑎𝑑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=1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𝑎𝑙𝑖𝑣𝑒</m:t>
                            </m:r>
                          </m:e>
                        </m:eqArr>
                      </m:e>
                    </m:d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acc>
                  </m:oMath>
                </a14:m>
                <a:r>
                  <a:rPr lang="en-US" dirty="0"/>
                  <a:t> is a parameter that shows how attractive it is to live in a society with a high life expectancy - the longer the life the more utility is expected</a:t>
                </a:r>
              </a:p>
              <a:p>
                <a:r>
                  <a:rPr lang="en-US" dirty="0"/>
                  <a:t>Measuring preferences for life expectancy</a:t>
                </a:r>
              </a:p>
              <a:p>
                <a:pPr lvl="1"/>
                <a:r>
                  <a:rPr lang="en-US" dirty="0"/>
                  <a:t>We need to find out how much people are willing to trade off years of life for higher consumption. Does the person wear helmets? Do they work risky jobs?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2DEA50C-4E19-7A03-378D-511F608FFF8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2"/>
                <a:stretch>
                  <a:fillRect l="-4222" t="-2439" b="-113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30640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B1FFC-8CD4-45FF-56AA-31D6516A3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Beyond GDP: Value of Leisure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D158C2E-361C-F5CD-AED2-532C9F6EC91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We are going to assume the following utility function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̅"/>
                                <m:ctrlP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acc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1−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1−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den>
                                </m:f>
                              </m:e>
                            </m:d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1−</m:t>
                                    </m:r>
                                    <m:r>
                                      <a:rPr lang="en-US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Disutility of work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We have to give up leisure in order to work (hence consume)</a:t>
                </a:r>
              </a:p>
              <a:p>
                <a:r>
                  <a:rPr lang="en-US" dirty="0"/>
                  <a:t>Activities that are attractive to people may not be in the market</a:t>
                </a:r>
              </a:p>
              <a:p>
                <a:pPr lvl="1"/>
                <a:r>
                  <a:rPr lang="en-US" dirty="0"/>
                  <a:t>Non-market activities fall under the broad umbrella of leisure</a:t>
                </a:r>
              </a:p>
              <a:p>
                <a:pPr lvl="1"/>
                <a:r>
                  <a:rPr lang="en-US" dirty="0"/>
                  <a:t>These include watching tv, caring for children, doing laundry, etc.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D158C2E-361C-F5CD-AED2-532C9F6EC91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3074500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704134-7C77-251E-7E47-804647EC0B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F2B06-3C8A-E56A-8A2A-8ED3DA5C6F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Beyond GDP: Value of Leisure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B7CBA58-FBC5-E271-8FD7-50B50450CCF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In our utility function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(1−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our estimate of disutility of work</a:t>
                </a:r>
              </a:p>
              <a:p>
                <a:pPr lvl="1"/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US" dirty="0"/>
                  <a:t> is the fraction of leisure time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(1−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the amount of working that counts towards GDP</a:t>
                </a:r>
              </a:p>
              <a:p>
                <a:pPr lvl="1"/>
                <a:r>
                  <a:rPr lang="en-US" dirty="0"/>
                  <a:t>Equivalently,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the utility we gain from leisure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(1−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the disutility we experience from having to work</a:t>
                </a:r>
              </a:p>
              <a:p>
                <a:r>
                  <a:rPr lang="en-US" dirty="0"/>
                  <a:t>Labor hours and Leisure Hours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(1−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US" dirty="0"/>
                  <a:t> is the percentage dedicated to leisure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/>
                  <a:t> is the percentage dedicated to providing labor</a:t>
                </a:r>
              </a:p>
              <a:p>
                <a:r>
                  <a:rPr lang="en-US" dirty="0"/>
                  <a:t>How to measure?</a:t>
                </a:r>
              </a:p>
              <a:p>
                <a:pPr lvl="1"/>
                <a:r>
                  <a:rPr lang="en-US" dirty="0"/>
                  <a:t>This is a bit easier to measure, since we survey hours working per week in CPS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B7CBA58-FBC5-E271-8FD7-50B50450CCF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3488" r="-7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5365853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9EF7B-F133-EE72-075F-59E4D288D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Beyond GDP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27C367-1929-7881-A034-4ABACD3B93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sources to </a:t>
            </a:r>
            <a:br>
              <a:rPr lang="en-US" dirty="0"/>
            </a:br>
            <a:r>
              <a:rPr lang="en-US" dirty="0"/>
              <a:t>measures </a:t>
            </a:r>
            <a:br>
              <a:rPr lang="en-US" dirty="0"/>
            </a:br>
            <a:r>
              <a:rPr lang="en-US" dirty="0"/>
              <a:t>consumption and</a:t>
            </a:r>
            <a:br>
              <a:rPr lang="en-US" dirty="0"/>
            </a:br>
            <a:r>
              <a:rPr lang="en-US" dirty="0"/>
              <a:t>leisure for microdata</a:t>
            </a:r>
          </a:p>
          <a:p>
            <a:r>
              <a:rPr lang="en-US" dirty="0"/>
              <a:t>WHO for life</a:t>
            </a:r>
            <a:br>
              <a:rPr lang="en-US" dirty="0"/>
            </a:br>
            <a:r>
              <a:rPr lang="en-US" dirty="0"/>
              <a:t>expectancy</a:t>
            </a:r>
          </a:p>
          <a:p>
            <a:r>
              <a:rPr lang="en-US" dirty="0"/>
              <a:t>Inequality: Gini</a:t>
            </a:r>
            <a:br>
              <a:rPr lang="en-US" dirty="0"/>
            </a:br>
            <a:r>
              <a:rPr lang="en-US" dirty="0"/>
              <a:t>coefficients</a:t>
            </a:r>
          </a:p>
          <a:p>
            <a:r>
              <a:rPr lang="en-US" dirty="0"/>
              <a:t>For microdata:</a:t>
            </a:r>
            <a:br>
              <a:rPr lang="en-US" dirty="0"/>
            </a:br>
            <a:r>
              <a:rPr lang="en-US" dirty="0"/>
              <a:t>Peen world tables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53CEED-5146-CBB0-2DAF-36D7CB36D9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7454" y="575252"/>
            <a:ext cx="8074546" cy="6147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61825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C75542-C1BB-8529-0031-2C63B1EE1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CCB5E7-0CB6-4BFF-4A37-984D42CD5D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Key Point:</a:t>
            </a:r>
            <a:br>
              <a:rPr lang="en-US" dirty="0"/>
            </a:br>
            <a:r>
              <a:rPr lang="en-US" dirty="0"/>
              <a:t>GDP per person is </a:t>
            </a:r>
            <a:br>
              <a:rPr lang="en-US" dirty="0"/>
            </a:br>
            <a:r>
              <a:rPr lang="en-US" dirty="0"/>
              <a:t>a good indicator </a:t>
            </a:r>
            <a:br>
              <a:rPr lang="en-US" dirty="0"/>
            </a:br>
            <a:r>
              <a:rPr lang="en-US" dirty="0"/>
              <a:t>for welfare/</a:t>
            </a:r>
            <a:br>
              <a:rPr lang="en-US" dirty="0"/>
            </a:br>
            <a:r>
              <a:rPr lang="en-US" dirty="0"/>
              <a:t>well-being across a </a:t>
            </a:r>
            <a:br>
              <a:rPr lang="en-US" dirty="0"/>
            </a:br>
            <a:r>
              <a:rPr lang="en-US" dirty="0"/>
              <a:t>broad range of </a:t>
            </a:r>
            <a:br>
              <a:rPr lang="en-US" dirty="0"/>
            </a:br>
            <a:r>
              <a:rPr lang="en-US" dirty="0"/>
              <a:t>countries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A338AC-784F-D51B-CD76-2AD08DEB01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0946" y="1027905"/>
            <a:ext cx="8091054" cy="5208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59974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89F870-288D-A64E-5BBC-7918C5236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1B1A7D-76F0-2ABE-76F9-82FA6C7623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6612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Key Point:</a:t>
            </a:r>
            <a:br>
              <a:rPr lang="en-US" dirty="0"/>
            </a:br>
            <a:r>
              <a:rPr lang="en-US" dirty="0"/>
              <a:t>Western European</a:t>
            </a:r>
            <a:br>
              <a:rPr lang="en-US" dirty="0"/>
            </a:br>
            <a:r>
              <a:rPr lang="en-US" dirty="0"/>
              <a:t>living standards</a:t>
            </a:r>
            <a:br>
              <a:rPr lang="en-US" dirty="0"/>
            </a:br>
            <a:r>
              <a:rPr lang="en-US" dirty="0"/>
              <a:t>are much closer to</a:t>
            </a:r>
            <a:br>
              <a:rPr lang="en-US" dirty="0"/>
            </a:br>
            <a:r>
              <a:rPr lang="en-US" dirty="0"/>
              <a:t>the US when </a:t>
            </a:r>
            <a:br>
              <a:rPr lang="en-US" dirty="0"/>
            </a:br>
            <a:r>
              <a:rPr lang="en-US" dirty="0"/>
              <a:t>accounting for </a:t>
            </a:r>
            <a:br>
              <a:rPr lang="en-US" dirty="0"/>
            </a:br>
            <a:r>
              <a:rPr lang="en-US" dirty="0"/>
              <a:t>Europe’s longer </a:t>
            </a:r>
            <a:br>
              <a:rPr lang="en-US" dirty="0"/>
            </a:br>
            <a:r>
              <a:rPr lang="en-US" dirty="0"/>
              <a:t>life expectancy,</a:t>
            </a:r>
            <a:br>
              <a:rPr lang="en-US" dirty="0"/>
            </a:br>
            <a:r>
              <a:rPr lang="en-US" dirty="0"/>
              <a:t>more leisure, and</a:t>
            </a:r>
            <a:br>
              <a:rPr lang="en-US" dirty="0"/>
            </a:br>
            <a:r>
              <a:rPr lang="en-US" dirty="0"/>
              <a:t>lower inequality</a:t>
            </a:r>
          </a:p>
          <a:p>
            <a:r>
              <a:rPr lang="en-US" dirty="0"/>
              <a:t>There are sizeable</a:t>
            </a:r>
            <a:br>
              <a:rPr lang="en-US" dirty="0"/>
            </a:br>
            <a:r>
              <a:rPr lang="en-US" dirty="0"/>
              <a:t>deviations between</a:t>
            </a:r>
            <a:br>
              <a:rPr lang="en-US" dirty="0"/>
            </a:br>
            <a:r>
              <a:rPr lang="en-US" dirty="0"/>
              <a:t>welfare and GDP</a:t>
            </a:r>
            <a:br>
              <a:rPr lang="en-US" dirty="0"/>
            </a:br>
            <a:r>
              <a:rPr lang="en-US" dirty="0"/>
              <a:t>per capita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48FB92-6F87-57F4-CDF2-898BE4527D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0109" y="1027906"/>
            <a:ext cx="8201891" cy="5766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909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C75542-C1BB-8529-0031-2C63B1EE1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CCB5E7-0CB6-4BFF-4A37-984D42CD5D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Key Point:</a:t>
            </a:r>
            <a:br>
              <a:rPr lang="en-US" dirty="0"/>
            </a:br>
            <a:r>
              <a:rPr lang="en-US" dirty="0"/>
              <a:t>Many developing</a:t>
            </a:r>
            <a:br>
              <a:rPr lang="en-US" dirty="0"/>
            </a:br>
            <a:r>
              <a:rPr lang="en-US" dirty="0"/>
              <a:t>countries are </a:t>
            </a:r>
            <a:br>
              <a:rPr lang="en-US" dirty="0"/>
            </a:br>
            <a:r>
              <a:rPr lang="en-US" dirty="0"/>
              <a:t>poorer than GDP</a:t>
            </a:r>
            <a:br>
              <a:rPr lang="en-US" dirty="0"/>
            </a:br>
            <a:r>
              <a:rPr lang="en-US" dirty="0"/>
              <a:t>per capita suggest</a:t>
            </a:r>
            <a:br>
              <a:rPr lang="en-US" dirty="0"/>
            </a:br>
            <a:r>
              <a:rPr lang="en-US" dirty="0"/>
              <a:t>due to shorter life-</a:t>
            </a:r>
            <a:br>
              <a:rPr lang="en-US" dirty="0"/>
            </a:br>
            <a:r>
              <a:rPr lang="en-US" dirty="0"/>
              <a:t>spans, low</a:t>
            </a:r>
            <a:br>
              <a:rPr lang="en-US" dirty="0"/>
            </a:br>
            <a:r>
              <a:rPr lang="en-US" dirty="0"/>
              <a:t>consumption, and</a:t>
            </a:r>
            <a:br>
              <a:rPr lang="en-US" dirty="0"/>
            </a:br>
            <a:r>
              <a:rPr lang="en-US" dirty="0"/>
              <a:t>high income </a:t>
            </a:r>
            <a:br>
              <a:rPr lang="en-US" dirty="0"/>
            </a:br>
            <a:r>
              <a:rPr lang="en-US" dirty="0"/>
              <a:t>inequality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202A62-EA09-79B6-7BCD-F9D8208852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0468" y="592282"/>
            <a:ext cx="8261532" cy="6224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24002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C6B6B-D4D1-258D-A881-A9578E4AF6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7B1B4C-2EE8-5A88-D801-08C3014D71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Western Europe has</a:t>
            </a:r>
            <a:br>
              <a:rPr lang="en-US" dirty="0"/>
            </a:br>
            <a:r>
              <a:rPr lang="en-US" dirty="0"/>
              <a:t>lower consumption, </a:t>
            </a:r>
            <a:br>
              <a:rPr lang="en-US" dirty="0"/>
            </a:br>
            <a:r>
              <a:rPr lang="en-US" dirty="0"/>
              <a:t>higher lifespans, </a:t>
            </a:r>
            <a:br>
              <a:rPr lang="en-US" dirty="0"/>
            </a:br>
            <a:r>
              <a:rPr lang="en-US" dirty="0"/>
              <a:t>more leisure, and </a:t>
            </a:r>
            <a:br>
              <a:rPr lang="en-US" dirty="0"/>
            </a:br>
            <a:r>
              <a:rPr lang="en-US" dirty="0"/>
              <a:t>lower inequality</a:t>
            </a:r>
          </a:p>
          <a:p>
            <a:r>
              <a:rPr lang="en-US" dirty="0"/>
              <a:t>Developing countries</a:t>
            </a:r>
            <a:br>
              <a:rPr lang="en-US" dirty="0"/>
            </a:br>
            <a:r>
              <a:rPr lang="en-US" dirty="0"/>
              <a:t>have shorter lifespans,</a:t>
            </a:r>
            <a:br>
              <a:rPr lang="en-US" dirty="0"/>
            </a:br>
            <a:r>
              <a:rPr lang="en-US" dirty="0"/>
              <a:t>lower consumption,</a:t>
            </a:r>
            <a:br>
              <a:rPr lang="en-US" dirty="0"/>
            </a:br>
            <a:r>
              <a:rPr lang="en-US" dirty="0"/>
              <a:t>and/or worse </a:t>
            </a:r>
            <a:br>
              <a:rPr lang="en-US" dirty="0"/>
            </a:br>
            <a:r>
              <a:rPr lang="en-US" dirty="0"/>
              <a:t>inequality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1AE663-034F-3DC0-D846-794B1DFD7F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1226" y="0"/>
            <a:ext cx="7113401" cy="685800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0510378-9F64-1587-2B02-166996E97D3F}"/>
              </a:ext>
            </a:extLst>
          </p:cNvPr>
          <p:cNvCxnSpPr/>
          <p:nvPr/>
        </p:nvCxnSpPr>
        <p:spPr>
          <a:xfrm>
            <a:off x="4592782" y="2888673"/>
            <a:ext cx="6761018" cy="0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01435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1D596-B83E-501C-6DFF-296FA790B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 Ways to Construct GDP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EF23B6D-38C8-C880-9A7F-D81C8211459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21672734"/>
              </p:ext>
            </p:extLst>
          </p:nvPr>
        </p:nvGraphicFramePr>
        <p:xfrm>
          <a:off x="838200" y="1825625"/>
          <a:ext cx="10515597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199">
                  <a:extLst>
                    <a:ext uri="{9D8B030D-6E8A-4147-A177-3AD203B41FA5}">
                      <a16:colId xmlns:a16="http://schemas.microsoft.com/office/drawing/2014/main" val="3089592459"/>
                    </a:ext>
                  </a:extLst>
                </a:gridCol>
                <a:gridCol w="3505199">
                  <a:extLst>
                    <a:ext uri="{9D8B030D-6E8A-4147-A177-3AD203B41FA5}">
                      <a16:colId xmlns:a16="http://schemas.microsoft.com/office/drawing/2014/main" val="1887267689"/>
                    </a:ext>
                  </a:extLst>
                </a:gridCol>
                <a:gridCol w="3505199">
                  <a:extLst>
                    <a:ext uri="{9D8B030D-6E8A-4147-A177-3AD203B41FA5}">
                      <a16:colId xmlns:a16="http://schemas.microsoft.com/office/drawing/2014/main" val="286238447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Production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Income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Expenditures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57193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Agriculture &amp; Mining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Employment Compensation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Consumption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58078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Proprietor’s Income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Investment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06562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Manufacturing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Rental Income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Government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10041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Services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Corporate Profits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Net Exports (Exports-Imports)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15782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Government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Interest Income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18504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(Think NAICS)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Depreciation*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0381942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3309CABE-9A91-2620-0CBD-5659D1819B24}"/>
              </a:ext>
            </a:extLst>
          </p:cNvPr>
          <p:cNvSpPr txBox="1"/>
          <p:nvPr/>
        </p:nvSpPr>
        <p:spPr>
          <a:xfrm>
            <a:off x="996593" y="5989834"/>
            <a:ext cx="7191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*Depreciation in capital is accounting for capital deterioration over time</a:t>
            </a:r>
          </a:p>
        </p:txBody>
      </p:sp>
    </p:spTree>
    <p:extLst>
      <p:ext uri="{BB962C8B-B14F-4D97-AF65-F5344CB8AC3E}">
        <p14:creationId xmlns:p14="http://schemas.microsoft.com/office/powerpoint/2010/main" val="8634279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EA0A77-A6F9-7345-104A-F2AA55931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GDP Accounting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DC710A3-C929-6764-7A5B-194A0B5619D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Note:</a:t>
                </a:r>
              </a:p>
              <a:p>
                <a:pPr lvl="1"/>
                <a:r>
                  <a:rPr lang="en-US" dirty="0"/>
                  <a:t>All three measures will end up equal to one another</a:t>
                </a:r>
              </a:p>
              <a:p>
                <a:pPr lvl="1"/>
                <a:r>
                  <a:rPr lang="en-US" dirty="0"/>
                  <a:t>Whenever goods and services are produced, the value spent is someone’s income</a:t>
                </a:r>
              </a:p>
              <a:p>
                <a:r>
                  <a:rPr lang="en-US" dirty="0"/>
                  <a:t>Expenditures accounting</a:t>
                </a:r>
              </a:p>
              <a:p>
                <a:pPr lvl="1"/>
                <a:r>
                  <a:rPr lang="en-US" dirty="0"/>
                  <a:t>For the expenditures approach we can write this as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Where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 is GDP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 is consumption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dirty="0"/>
                  <a:t> is government expenditures (goods and services)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dirty="0"/>
                  <a:t> is investment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net exports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is exports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is imports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DC710A3-C929-6764-7A5B-194A0B5619D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16" b="-20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613145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70954-9973-7700-E058-9A7FC5220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GDP Accounting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463BDE5-E371-C84F-F595-E3D8945302B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Production Accounting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𝑎𝑔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𝑀𝑖𝑛𝑖𝑛𝑔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𝑀𝑎𝑛𝑢𝑓𝑎𝑐𝑡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𝑂𝑡h𝑒𝑟𝑆𝑒𝑟𝑣𝑖𝑐𝑒𝑠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𝐺𝑜𝑣𝑡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Measuring economic sectors</a:t>
                </a:r>
              </a:p>
              <a:p>
                <a:pPr lvl="1"/>
                <a:r>
                  <a:rPr lang="en-US" dirty="0"/>
                  <a:t>We can go to BEA and look at each economic sector’s value added</a:t>
                </a:r>
              </a:p>
              <a:p>
                <a:pPr lvl="1"/>
                <a:r>
                  <a:rPr lang="en-US" dirty="0"/>
                  <a:t>We can go to Census to look at each economic sector’s revenue</a:t>
                </a:r>
              </a:p>
              <a:p>
                <a:r>
                  <a:rPr lang="en-US" dirty="0"/>
                  <a:t>Income Accounting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Factor Payments: How much factors of production are paid</a:t>
                </a:r>
              </a:p>
              <a:p>
                <a:pPr lvl="1"/>
                <a:r>
                  <a:rPr lang="en-US" dirty="0"/>
                  <a:t>We can go to BLS to see employment compensation and prices</a:t>
                </a:r>
              </a:p>
              <a:p>
                <a:pPr lvl="1"/>
                <a:r>
                  <a:rPr lang="en-US" dirty="0"/>
                  <a:t>There are other factors, such as energy, materials, and services, in our production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but we don’t want to double count so only use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Three Measures will be equal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463BDE5-E371-C84F-F595-E3D8945302B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2"/>
                <a:stretch>
                  <a:fillRect l="-965" t="-32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86565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30776</TotalTime>
  <Words>5600</Words>
  <Application>Microsoft Macintosh PowerPoint</Application>
  <PresentationFormat>Widescreen</PresentationFormat>
  <Paragraphs>964</Paragraphs>
  <Slides>68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74" baseType="lpstr">
      <vt:lpstr>Arial</vt:lpstr>
      <vt:lpstr>Calibri</vt:lpstr>
      <vt:lpstr>Calibri Light</vt:lpstr>
      <vt:lpstr>Cambria Math</vt:lpstr>
      <vt:lpstr>Lato</vt:lpstr>
      <vt:lpstr>Office Theme</vt:lpstr>
      <vt:lpstr>Econ 642: Week 1</vt:lpstr>
      <vt:lpstr>Overview of the Course</vt:lpstr>
      <vt:lpstr>Overview of the Course</vt:lpstr>
      <vt:lpstr>Overview of Lecture</vt:lpstr>
      <vt:lpstr>Gross Domestic Product</vt:lpstr>
      <vt:lpstr>Gross Domestic Product</vt:lpstr>
      <vt:lpstr>Three Ways to Construct GDP</vt:lpstr>
      <vt:lpstr>GDP Accounting</vt:lpstr>
      <vt:lpstr>GDP Accounting</vt:lpstr>
      <vt:lpstr>U.S. GDP in 2017 (BEA)</vt:lpstr>
      <vt:lpstr>Value Added</vt:lpstr>
      <vt:lpstr>Value Added</vt:lpstr>
      <vt:lpstr>Value Added</vt:lpstr>
      <vt:lpstr>Investments</vt:lpstr>
      <vt:lpstr>Investments</vt:lpstr>
      <vt:lpstr>Investments (note to self – look at ASM)</vt:lpstr>
      <vt:lpstr>Investments</vt:lpstr>
      <vt:lpstr>Durable Goods</vt:lpstr>
      <vt:lpstr>Durable Goods vs Investments</vt:lpstr>
      <vt:lpstr>Durables Goods vs Investments</vt:lpstr>
      <vt:lpstr>Foreign Activity</vt:lpstr>
      <vt:lpstr>Foreign Activity</vt:lpstr>
      <vt:lpstr>Government Activity</vt:lpstr>
      <vt:lpstr>Government Activity</vt:lpstr>
      <vt:lpstr>Depreciation</vt:lpstr>
      <vt:lpstr>Depreciation</vt:lpstr>
      <vt:lpstr>Non-Market Activities</vt:lpstr>
      <vt:lpstr>GDP Comparisons</vt:lpstr>
      <vt:lpstr>Making Comparisons of GDP</vt:lpstr>
      <vt:lpstr>Real GDP</vt:lpstr>
      <vt:lpstr>Real GDP Base Year in Prices</vt:lpstr>
      <vt:lpstr>Real GDP in Base Year Prices</vt:lpstr>
      <vt:lpstr>Real GDP in Base Year Prices</vt:lpstr>
      <vt:lpstr>Real GDP in Final Year Prices</vt:lpstr>
      <vt:lpstr>Real GDP in Chained Prices</vt:lpstr>
      <vt:lpstr>Real GDP in Chained Prices</vt:lpstr>
      <vt:lpstr>Real GDP in Chained Prices</vt:lpstr>
      <vt:lpstr>GDP comparisons across countries</vt:lpstr>
      <vt:lpstr>Exchange Rates</vt:lpstr>
      <vt:lpstr>Purchasing Power Parity</vt:lpstr>
      <vt:lpstr>Purchasing Power Parity</vt:lpstr>
      <vt:lpstr>Beyond GDP </vt:lpstr>
      <vt:lpstr>Beyond GDP</vt:lpstr>
      <vt:lpstr>The Human Development Index</vt:lpstr>
      <vt:lpstr>The Human Development Index</vt:lpstr>
      <vt:lpstr>The Human Development Index</vt:lpstr>
      <vt:lpstr>Beyond GDP</vt:lpstr>
      <vt:lpstr>Beyond GDP</vt:lpstr>
      <vt:lpstr>Beyond GDP</vt:lpstr>
      <vt:lpstr>Beyond GDP</vt:lpstr>
      <vt:lpstr>Beyond GDP</vt:lpstr>
      <vt:lpstr>Beyond GDP: Consumption</vt:lpstr>
      <vt:lpstr>Beyond GDP: Inequality and Risk Aversion</vt:lpstr>
      <vt:lpstr>Beyond GDP: Inequality and Risk Aversion</vt:lpstr>
      <vt:lpstr>Beyond GDP: Inequality and Risk Aversion</vt:lpstr>
      <vt:lpstr>Beyond GDP: Inequality and Risk Aversion</vt:lpstr>
      <vt:lpstr>Beyond GDP: Inequality and Risk Aversion</vt:lpstr>
      <vt:lpstr>Beyond GDP: Inequality and Risk Aversion</vt:lpstr>
      <vt:lpstr>Beyond GDP: Inequality and Risk Aversion</vt:lpstr>
      <vt:lpstr>Beyond GDP: Inequality and Risk Aversion</vt:lpstr>
      <vt:lpstr>Beyond GDP: Value of Life Expectancy</vt:lpstr>
      <vt:lpstr>Beyond GDP: Value of Leisure</vt:lpstr>
      <vt:lpstr>Beyond GDP: Value of Leisure</vt:lpstr>
      <vt:lpstr>Beyond GDP</vt:lpstr>
      <vt:lpstr>Results</vt:lpstr>
      <vt:lpstr>Results</vt:lpstr>
      <vt:lpstr>Results</vt:lpstr>
      <vt:lpstr>Results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Econ 642: Week 1</dc:title>
  <dc:creator>Samuel Rowe</dc:creator>
  <cp:lastModifiedBy>Samuel Rowe</cp:lastModifiedBy>
  <cp:revision>77</cp:revision>
  <dcterms:created xsi:type="dcterms:W3CDTF">2023-11-21T15:25:49Z</dcterms:created>
  <dcterms:modified xsi:type="dcterms:W3CDTF">2024-11-27T02:34:46Z</dcterms:modified>
</cp:coreProperties>
</file>